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324" r:id="rId2"/>
    <p:sldId id="257" r:id="rId3"/>
    <p:sldId id="286" r:id="rId4"/>
    <p:sldId id="314" r:id="rId5"/>
    <p:sldId id="315" r:id="rId6"/>
    <p:sldId id="316" r:id="rId7"/>
    <p:sldId id="317" r:id="rId8"/>
    <p:sldId id="318" r:id="rId9"/>
    <p:sldId id="319" r:id="rId10"/>
    <p:sldId id="275" r:id="rId11"/>
    <p:sldId id="320" r:id="rId12"/>
    <p:sldId id="281" r:id="rId13"/>
    <p:sldId id="280" r:id="rId14"/>
    <p:sldId id="325" r:id="rId15"/>
    <p:sldId id="279" r:id="rId16"/>
    <p:sldId id="322" r:id="rId17"/>
    <p:sldId id="293" r:id="rId18"/>
    <p:sldId id="294" r:id="rId19"/>
    <p:sldId id="303" r:id="rId20"/>
    <p:sldId id="323" r:id="rId21"/>
    <p:sldId id="260" r:id="rId22"/>
    <p:sldId id="296" r:id="rId23"/>
    <p:sldId id="298" r:id="rId24"/>
    <p:sldId id="299" r:id="rId25"/>
    <p:sldId id="297" r:id="rId26"/>
    <p:sldId id="300" r:id="rId27"/>
    <p:sldId id="261" r:id="rId28"/>
    <p:sldId id="305" r:id="rId29"/>
    <p:sldId id="306" r:id="rId30"/>
    <p:sldId id="307" r:id="rId31"/>
    <p:sldId id="259" r:id="rId32"/>
    <p:sldId id="268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A10E"/>
    <a:srgbClr val="277F8E"/>
    <a:srgbClr val="365C8D"/>
    <a:srgbClr val="46327E"/>
    <a:srgbClr val="4401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45"/>
    <p:restoredTop sz="77260"/>
  </p:normalViewPr>
  <p:slideViewPr>
    <p:cSldViewPr snapToGrid="0">
      <p:cViewPr varScale="1">
        <p:scale>
          <a:sx n="97" d="100"/>
          <a:sy n="97" d="100"/>
        </p:scale>
        <p:origin x="1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DC0699-5557-A547-934D-2DAD8AE65E5C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1A585C-3BAE-E34B-BA83-414CF2C0BF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787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124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9185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0" dirty="0"/>
              <a:t>A 2-dimensional niche space visualizes a species’ tolerance and performance along two environmental axes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3614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5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212696-AA1C-9836-04A4-CD1C0D4A2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A8FBC5-BAC7-4D5F-5FB7-7BA5A59E0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A41E8-C14F-4CC8-A1F8-CCF42BF35E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179358-FEC6-AEC5-87B9-9F6CDDC2F0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7325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003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5E8C96-B566-E3C1-0240-51FBBD0CDF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0E3C24-6EE5-377C-ADD6-D14098F57F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D3DC2E-4DCA-C0EF-104D-2B72FE6B1D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768C5-87A6-2E85-DEB4-305083833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454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70389-A526-68A2-9259-84CC92D9A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DF7FF1-3571-301F-4B66-1E4EEAE2F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7C47D2-0719-9DF3-46EB-C39DAA332F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E692F2-0287-14CB-201F-2828269478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2291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C7E43-AD5C-1DFD-9C5B-89C067145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35FEA-BD70-7998-1716-D99E8B158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28973E-6D03-5E36-F197-3E5A5EDC8F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95D289-8AD9-1433-161D-42D3C8CCE4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003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393B8-899F-DB7E-63F0-6A61A24DA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BF0CF42-F405-20D4-49EE-FFE21B3A2B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83E2C3-1F4C-CF1C-7BA5-ECE1F37D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DCEB5-8516-A388-E0A3-E68BC5B4C8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947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6FF2-E41E-8EB7-9750-8A3F38F89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8EF029-D3FE-2E75-B5B9-27BB6BAE6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791253-937F-F732-F58C-75D8A14512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the base of the pyramid, interactions drive the hierarchy.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8A754-BA5A-0554-36EF-97EACAA46A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25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82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Can be….</a:t>
            </a:r>
            <a:r>
              <a:rPr lang="en-AU" dirty="0" err="1"/>
              <a:t>assymetric</a:t>
            </a:r>
            <a:r>
              <a:rPr lang="en-AU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16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8CC331-6064-8151-D650-63C0DA1E55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FC0E2C-A0A0-EE6F-B76E-D870EB9187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CC5BB8-D220-F8E7-A04B-F464FDA266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4DA8-ADCD-9AB5-7C98-1856839B6A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1877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EE969E-523A-AD77-B80D-D960E0F7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C184E2-D612-9235-80A4-785138AAB9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24C994-47DA-F926-2571-6FDAEB900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One organism benefits at the expense of another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9EA18-A636-B60D-ECE2-799067CF05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23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27F95F-1EF7-B899-A2CA-071DBD005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57F2B0-30C3-01A2-5F68-7C286CFAE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4017F6-DA96-28C4-6F9E-9DEE198A08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6FDB13-3578-3B14-1ACA-D68B3DB020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23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2465A-FA06-7289-956A-6CC463520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F7CFCE-3018-0896-4310-5CAA81ABE1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01BD7B-10FB-BCC2-CB37-270D1AE7C5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One organism benefits while the other is unaffected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40D8F-74D0-15EA-27FB-A6496EAA8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472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36F2A-9391-5D8A-3740-71EE649F7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61CF80-3BE2-D93B-B34C-E17CE0DBF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046F89-8DF5-22CB-312A-73E014AD2F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One organism is harmed while the other is unaffected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DEB98-305F-C8B3-DAD2-D58CB856FA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665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Abiotic (climate, substrate)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Biotic (predators, competitors)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Dispersal (barriers, vectors)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Disturbance (fire, cyclone)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Historical (land use, evolution)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55049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F9AF6C-680A-53BC-744F-0BB864CB8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941D9E-B2FD-240E-9D5D-45FA15D04A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FAF001-6BA7-0A95-A75F-BED156AF1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Abiotic (climate, substrate)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Biotic (predators, competitors)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Dispersal (barriers, vectors)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Disturbance (fire, cyclone)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AU" b="0" i="0" u="none" strike="noStrike" dirty="0">
                <a:solidFill>
                  <a:srgbClr val="000000"/>
                </a:solidFill>
                <a:effectLst/>
              </a:rPr>
              <a:t>Historical (land use, evolution)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452C-CE0E-305D-8AB3-8B0AB64923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5207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7105D-8364-B288-F2BF-B6FBA720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E4A5A9-071C-7028-5617-4D7E3CEDF1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59BEB0-65EF-4749-1271-DA3E31409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 displace species, open space for colonization, reset successional stages, and create patchy distributions by favouring tolerant or opportunistic species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26E2DE-D7CA-72F5-47E2-1DF71B94A5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310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40BF91-D8EF-BFE3-8C49-3A993FA98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EEA220-A65B-F03F-B9BB-759B7656DC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CE11B7-B096-AF19-C755-C8232E534E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948A4B-145D-2514-6F1E-86CC35166B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0321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ADF3B5-DC7C-2940-A6BB-D0C8B6E886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D5D1F2-8591-FE78-33A9-5F9FCAD058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2B67D4-F672-B8CC-20FD-6AEFDEDA3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0D0574-4ECF-A354-844C-A82FF64575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50993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Ecology operates in hierarchies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Niches are constrained by interactions</a:t>
            </a:r>
          </a:p>
          <a:p>
            <a:r>
              <a:rPr lang="en-AU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Community patterns are process-driven</a:t>
            </a:r>
          </a:p>
          <a:p>
            <a:endParaRPr lang="en-US" dirty="0"/>
          </a:p>
          <a:p>
            <a:r>
              <a:rPr lang="en-US" dirty="0"/>
              <a:t>QUESTIONS: classify these interactions.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dirty="0"/>
              <a:t>Competition (intra-/inter-specific)  - Predation/herbivory  - Parasitism  - Mutualism  - Commensalism  - </a:t>
            </a:r>
            <a:r>
              <a:rPr lang="en-AU" dirty="0" err="1"/>
              <a:t>Amensalism</a:t>
            </a:r>
            <a:r>
              <a:rPr lang="en-AU" dirty="0"/>
              <a:t> 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065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sz="1200" dirty="0"/>
              <a:t>p = linear momentum</a:t>
            </a:r>
          </a:p>
          <a:p>
            <a:r>
              <a:rPr lang="en-AU" sz="1200" dirty="0"/>
              <a:t>L = angular momentum</a:t>
            </a:r>
          </a:p>
          <a:p>
            <a:r>
              <a:rPr lang="en-AU" sz="1200" dirty="0"/>
              <a:t>m = mass </a:t>
            </a:r>
          </a:p>
          <a:p>
            <a:r>
              <a:rPr lang="en-AU" sz="1200" dirty="0"/>
              <a:t>k = gravitational force.</a:t>
            </a:r>
          </a:p>
          <a:p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Ecology: Dynamic systems with many interacting species and abiotic factors (also stochasticity, scale-dependence, emergent properties, ecological surprise…)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b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898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900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C5A612-5981-736D-6774-5F6AD9209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78226-DD7A-717C-F553-1BE40FBAFD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9A8DE3-7148-8271-8572-874F2FB102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E23017-D1E9-7ED6-77D1-FD43F5C2D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1848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757337-A863-A9C0-7929-7435E6AED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4F0A8CE-E03D-194F-4BEB-E425CCC281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B65994-4CA8-D526-BDB7-FB6097B355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A community is the assemblage of different populations of species:</a:t>
            </a:r>
            <a:br>
              <a:rPr lang="en-AU" b="0" dirty="0"/>
            </a:br>
            <a:r>
              <a:rPr lang="en-AU" b="0" dirty="0"/>
              <a:t>1) diversity, 2) interactions between species, 3) trophic structure, 4) temporal dynamics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3C48-107D-7D36-2353-52A35361F1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09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9960EB-6A49-BC48-6B39-0575CB5DF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D5758E-229C-4A04-B667-D6485EF5EF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4B9307-E267-DC69-E3F6-50CBE97AFC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0" dirty="0"/>
              <a:t>interactions involve energy flow (e.g. through food webs) and nutrient cycling (movement and transformation of essential elements)</a:t>
            </a:r>
          </a:p>
          <a:p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D74E96-2E5B-64D1-170A-9D777108FB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04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CCAEE-BF48-C548-C5DC-B5FA72D55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9891C-B3BC-F89E-FE2F-D45988B519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F026A2-02FF-64A1-BECE-C06EF958C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coral reefs, pelagic (open ocean), polar seas, </a:t>
            </a:r>
          </a:p>
          <a:p>
            <a:r>
              <a:rPr lang="en-US" dirty="0"/>
              <a:t>First defined in the early 1900’s as vegetation types, later expanded to include plants and animals,</a:t>
            </a:r>
          </a:p>
          <a:p>
            <a:r>
              <a:rPr lang="en-US" dirty="0"/>
              <a:t>Terrestrial:  “climatically defined”, less clear in marine systems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52D505-8626-E57E-A22D-1E11AB6061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017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BB7A8-9E62-4352-12E1-EDF279C5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3426CC-1120-F41E-6522-2EB51DFDCF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BFB166-479E-F0CE-265A-55D82E67F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global sum of all ecosystems, including all </a:t>
            </a:r>
            <a:r>
              <a:rPr lang="en-AU" b="0" dirty="0"/>
              <a:t>zones of the atmosphere, hydrosphere, and lithosphere where life exists.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A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2143BB-CE08-D02C-5E2A-23BB9F0590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48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1E8CB9-1BA5-AD13-16D7-A2DE559C2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D38EB87-63D7-0500-697C-D629491DD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FA54E7-FEF3-3A30-3D7B-8C6FB2B505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b="1" dirty="0"/>
              <a:t>Spatial scale</a:t>
            </a:r>
            <a:r>
              <a:rPr lang="en-AU" dirty="0"/>
              <a:t> expands with each level, from individual microhabitats to global systems.</a:t>
            </a:r>
          </a:p>
          <a:p>
            <a:r>
              <a:rPr lang="en-AU" b="1" dirty="0"/>
              <a:t>Temporal scale</a:t>
            </a:r>
            <a:r>
              <a:rPr lang="en-AU" dirty="0"/>
              <a:t> increases with complexity, from fast physiological changes to evolutionary and planetary processes.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A7064-6D69-10AF-7B5A-188B9476F3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1A585C-3BAE-E34B-BA83-414CF2C0BF1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7606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5B99-4B9E-5E6B-E6F0-7D94DBEED7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BEF1CE-A1BD-3E6B-F8A6-3AA27A7BC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A45BE9-CE9A-6E1B-F70E-C2964F565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46CD3A-6C00-2B5C-C0D2-3B9FF47B8D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A1248-0332-185C-094E-90BCD9E81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290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B108F-120A-8200-E98C-A93083BD9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5AFBF2-2969-769F-38F1-B7D86A927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0F64A8-B102-EAAB-C22A-A989445DA3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B289B-2210-F3EE-E6D9-E1387EB5E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2B202-55AC-8532-564B-C0AD00E8E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8461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08A83-2F3D-9239-90AF-38666F2039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264E46-B044-D958-0B9D-5EF90F8765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7FEFD8-91A2-B1EA-FD18-2FE99F66B8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58DBF-0364-9F8C-6793-7E1AE17B2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2D2C2C-7A5E-DA45-8001-9DBC5CA5A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345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39D241-B322-2FBC-FB78-FC74AF342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5FCC25-1E17-AA74-F99D-566A7A8C22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7EA45-4BF4-6CAE-AA59-186F30E0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7DF8C-B683-C36F-2C0F-0CD0DE835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917E78-1B07-84C3-6A1A-C9AF30684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75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A0AC7-30A4-3887-11BB-05B2F4AB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76A399-A40A-C8AB-22E8-4C4DDA7B8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35932F-8330-2602-430D-51D91C43B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869CD2-66E8-8093-48BC-490233A8B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6F3F35-96B5-F295-E2C5-BEB033A3F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220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25A88-5A9B-DC9F-EF15-3BA728632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39446-0A23-98EC-5FB4-EDC0807235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0E085F-0FE9-D250-7A76-A069012B3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B92788-D0CB-BA0B-5C89-BC6B2FD07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C397CD-26A0-3E64-A6BD-C955613E3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F1544E-B6DB-7DE5-2061-FA5E5A7FD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734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E6484-5D13-07EE-52E1-209FCB9BE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79A2-F5F9-2992-1582-A94948D94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024328-26FA-BB7F-E73B-CE80FD9F7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49E245-3B70-20B2-6D10-A355EDBD1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A9DB4E-DE5E-82E9-DB85-2E2C6C9480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E0BD8-9F81-D5E0-2525-21DC17405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485288-FC9A-77EB-5727-EA0794AB8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9E08A5-A193-DAB5-F181-1724DF1F4C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0054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1ABC50-9CF0-248D-2E27-A94B0C87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C9DB11-A4E7-D098-6D52-B54E97023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9F6795-8CE2-DA5D-B713-9AB78E68D2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4B5B3-9F22-13DB-B443-943E40C7E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496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EE5306-7E4F-AB6C-0AC6-B6320DBE5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F9EBFE-DEE1-B2AE-BD6B-397515938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5F6A35-01F3-B7B9-B644-402328E8B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80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301E4-466C-48B2-22CF-1C878FD30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97B11-AFE2-D9AB-9301-CA0C14E5E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CEFAEA-3759-A6BB-386A-E23A8ED5E0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9E23E4-D032-DD96-E1C6-FA18A71A7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AFD1CD-ED4E-B9C1-CD76-D62FE002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897BFA-2043-30AF-511D-2EC148D22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81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C9A48-F57F-DE0F-D107-DD42AB367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16491E2-FEB7-DE3A-1CA0-641F9F79C1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46530A-9634-7D96-11FA-4B95911A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F34846-5520-364D-B221-FC9D5229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51DAC-2847-F002-51BE-735CC1EE12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2D4BE6-8741-F3DD-697D-3FB542848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039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1AFF58-5B8E-D368-B462-12E4E8B4F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75BD3-604F-B24A-CDD5-5B1BADE29D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E9106B-58B5-221F-F10F-7B0A1D5EA3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49BDDEC-4332-3543-BEE8-3D42D38D40C1}" type="datetimeFigureOut">
              <a:rPr lang="en-US" smtClean="0"/>
              <a:t>7/28/25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DA87-011E-3A7C-1374-0F9006711A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F3ECCF-8D35-44C5-133D-A74ECEA24C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4077D1-07F7-0343-9BB6-2CB1CCA5ED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815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40.jpeg"/><Relationship Id="rId4" Type="http://schemas.openxmlformats.org/officeDocument/2006/relationships/image" Target="../media/image42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3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image" Target="../media/image47.jpeg"/><Relationship Id="rId7" Type="http://schemas.openxmlformats.org/officeDocument/2006/relationships/image" Target="../media/image4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eg"/><Relationship Id="rId4" Type="http://schemas.openxmlformats.org/officeDocument/2006/relationships/image" Target="../media/image55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n aerial view of a small island&#10;&#10;AI-generated content may be incorrect.">
            <a:extLst>
              <a:ext uri="{FF2B5EF4-FFF2-40B4-BE49-F238E27FC236}">
                <a16:creationId xmlns:a16="http://schemas.microsoft.com/office/drawing/2014/main" id="{74D6D901-A352-45A6-43D8-3CA6F9D39CC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8128-61B5-1E29-C955-387A40201E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122363"/>
            <a:ext cx="8108971" cy="1342943"/>
          </a:xfrm>
        </p:spPr>
        <p:txBody>
          <a:bodyPr anchor="b">
            <a:normAutofit/>
          </a:bodyPr>
          <a:lstStyle/>
          <a:p>
            <a:pPr algn="l"/>
            <a:r>
              <a:rPr lang="en-US" sz="4000" b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Ecological hierarchies, niches,   and species Interactions</a:t>
            </a:r>
            <a:endParaRPr lang="en-US" sz="3700" dirty="0">
              <a:latin typeface="Arial" panose="020B0604020202020204" pitchFamily="34" charset="0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0284B8-654D-755D-6AF3-92B46CD6B1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Dr George Roff </a:t>
            </a:r>
          </a:p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(25</a:t>
            </a:r>
            <a:r>
              <a:rPr lang="en-US" sz="2000" baseline="30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th</a:t>
            </a:r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 July 2025)</a:t>
            </a:r>
          </a:p>
          <a:p>
            <a:pPr algn="l"/>
            <a:r>
              <a:rPr lang="en-US" sz="200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Curtin University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A11BE5-FB10-A31B-7DAE-AA50A5037F52}"/>
              </a:ext>
            </a:extLst>
          </p:cNvPr>
          <p:cNvSpPr txBox="1"/>
          <p:nvPr/>
        </p:nvSpPr>
        <p:spPr>
          <a:xfrm>
            <a:off x="553291" y="2542187"/>
            <a:ext cx="6947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Patterns and processes in marine ecosystems</a:t>
            </a:r>
          </a:p>
        </p:txBody>
      </p:sp>
    </p:spTree>
    <p:extLst>
      <p:ext uri="{BB962C8B-B14F-4D97-AF65-F5344CB8AC3E}">
        <p14:creationId xmlns:p14="http://schemas.microsoft.com/office/powerpoint/2010/main" val="6313237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CA88582-8F9D-EF3C-9059-8918CC2C4156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06B542-9FB2-3D4C-0B7C-00D54F49727E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where do species live… and why?</a:t>
            </a:r>
          </a:p>
        </p:txBody>
      </p:sp>
      <p:pic>
        <p:nvPicPr>
          <p:cNvPr id="25" name="Picture 24" descr="A graph showing a blue line&#10;&#10;AI-generated content may be incorrect.">
            <a:extLst>
              <a:ext uri="{FF2B5EF4-FFF2-40B4-BE49-F238E27FC236}">
                <a16:creationId xmlns:a16="http://schemas.microsoft.com/office/drawing/2014/main" id="{2F296F95-88AA-5EC8-4279-63B9A1603FB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650" y="4747416"/>
            <a:ext cx="4472834" cy="1863681"/>
          </a:xfrm>
          <a:prstGeom prst="rect">
            <a:avLst/>
          </a:prstGeom>
        </p:spPr>
      </p:pic>
      <p:pic>
        <p:nvPicPr>
          <p:cNvPr id="27" name="Picture 26" descr="A graph of a temperature&#10;&#10;AI-generated content may be incorrect.">
            <a:extLst>
              <a:ext uri="{FF2B5EF4-FFF2-40B4-BE49-F238E27FC236}">
                <a16:creationId xmlns:a16="http://schemas.microsoft.com/office/drawing/2014/main" id="{694FB818-94E7-6267-C2E0-A5D8CA1669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729" y="2234349"/>
            <a:ext cx="4733356" cy="1972232"/>
          </a:xfrm>
          <a:prstGeom prst="rect">
            <a:avLst/>
          </a:prstGeom>
        </p:spPr>
      </p:pic>
      <p:pic>
        <p:nvPicPr>
          <p:cNvPr id="10" name="Picture 9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81C3003A-FF84-63E1-EC9B-9E3BBDAFEBA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11" name="Picture 2" descr="Cymodocea rotundata, Marshall Islands">
            <a:extLst>
              <a:ext uri="{FF2B5EF4-FFF2-40B4-BE49-F238E27FC236}">
                <a16:creationId xmlns:a16="http://schemas.microsoft.com/office/drawing/2014/main" id="{15FCB2A8-EAD5-94AD-3848-766385B8D4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192" y="2346224"/>
            <a:ext cx="1577042" cy="240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4FD7E9E-81AC-F9F0-F354-1C6CB8BC5AB3}"/>
              </a:ext>
            </a:extLst>
          </p:cNvPr>
          <p:cNvSpPr/>
          <p:nvPr/>
        </p:nvSpPr>
        <p:spPr>
          <a:xfrm>
            <a:off x="2329519" y="2196471"/>
            <a:ext cx="1713186" cy="1680539"/>
          </a:xfrm>
          <a:prstGeom prst="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86E4B5-11CE-6518-CCEC-4D5AE3F75591}"/>
              </a:ext>
            </a:extLst>
          </p:cNvPr>
          <p:cNvSpPr txBox="1"/>
          <p:nvPr/>
        </p:nvSpPr>
        <p:spPr>
          <a:xfrm>
            <a:off x="4773410" y="4849840"/>
            <a:ext cx="255514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mid-high light optima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3BAC35-3261-7368-F09D-B5D9D66821C9}"/>
              </a:ext>
            </a:extLst>
          </p:cNvPr>
          <p:cNvSpPr txBox="1"/>
          <p:nvPr/>
        </p:nvSpPr>
        <p:spPr>
          <a:xfrm>
            <a:off x="744182" y="4849840"/>
            <a:ext cx="158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397B6D5-A338-CFBC-E53F-93A3B931FFDB}"/>
              </a:ext>
            </a:extLst>
          </p:cNvPr>
          <p:cNvSpPr txBox="1"/>
          <p:nvPr/>
        </p:nvSpPr>
        <p:spPr>
          <a:xfrm>
            <a:off x="4213316" y="2483091"/>
            <a:ext cx="2633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tropical preference</a:t>
            </a:r>
          </a:p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CA6F35-BFF1-A871-7E7A-815B5071E63C}"/>
              </a:ext>
            </a:extLst>
          </p:cNvPr>
          <p:cNvSpPr txBox="1"/>
          <p:nvPr/>
        </p:nvSpPr>
        <p:spPr>
          <a:xfrm>
            <a:off x="732227" y="2930311"/>
            <a:ext cx="1597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absent in </a:t>
            </a:r>
          </a:p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cold water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F693325-29EA-07CB-CC74-41E1962AF86F}"/>
              </a:ext>
            </a:extLst>
          </p:cNvPr>
          <p:cNvSpPr txBox="1"/>
          <p:nvPr/>
        </p:nvSpPr>
        <p:spPr>
          <a:xfrm>
            <a:off x="618470" y="2309778"/>
            <a:ext cx="1585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AE42AC9-E253-8169-8EA5-4D20FC27E6CA}"/>
              </a:ext>
            </a:extLst>
          </p:cNvPr>
          <p:cNvSpPr/>
          <p:nvPr/>
        </p:nvSpPr>
        <p:spPr>
          <a:xfrm>
            <a:off x="2704004" y="4667904"/>
            <a:ext cx="1338701" cy="1739400"/>
          </a:xfrm>
          <a:prstGeom prst="rect">
            <a:avLst/>
          </a:prstGeom>
          <a:noFill/>
          <a:ln w="444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09CC6B-C8AA-D38D-0A06-7F6A5224BF30}"/>
              </a:ext>
            </a:extLst>
          </p:cNvPr>
          <p:cNvSpPr txBox="1"/>
          <p:nvPr/>
        </p:nvSpPr>
        <p:spPr>
          <a:xfrm>
            <a:off x="138012" y="844767"/>
            <a:ext cx="761410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1600" b="1" dirty="0">
                <a:latin typeface="Helvetica" pitchFamily="2" charset="0"/>
              </a:rPr>
              <a:t>Environmental niche</a:t>
            </a:r>
            <a:r>
              <a:rPr lang="en-AU" sz="1600" dirty="0">
                <a:latin typeface="Helvetica" pitchFamily="2" charset="0"/>
              </a:rPr>
              <a:t>: “set of environmental conditions under which the species </a:t>
            </a:r>
          </a:p>
          <a:p>
            <a:pPr>
              <a:buNone/>
            </a:pPr>
            <a:r>
              <a:rPr lang="en-AU" sz="1600" dirty="0">
                <a:latin typeface="Helvetica" pitchFamily="2" charset="0"/>
              </a:rPr>
              <a:t>		can survive, grow, and reproduce”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5979BB-018D-B35B-8357-50D6EC3D0DFF}"/>
              </a:ext>
            </a:extLst>
          </p:cNvPr>
          <p:cNvSpPr txBox="1"/>
          <p:nvPr/>
        </p:nvSpPr>
        <p:spPr>
          <a:xfrm>
            <a:off x="134799" y="1583038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Example:</a:t>
            </a:r>
            <a:r>
              <a:rPr lang="en-US" sz="1800" i="1" dirty="0">
                <a:latin typeface="Helvetica" pitchFamily="2" charset="0"/>
              </a:rPr>
              <a:t> </a:t>
            </a:r>
            <a:r>
              <a:rPr lang="en-US" sz="1800" dirty="0">
                <a:latin typeface="Helvetica" pitchFamily="2" charset="0"/>
              </a:rPr>
              <a:t>tropical seagrass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surveys</a:t>
            </a:r>
            <a:r>
              <a:rPr lang="en-US" sz="1800" i="1" dirty="0">
                <a:latin typeface="Helvetica" pitchFamily="2" charset="0"/>
              </a:rPr>
              <a:t>(</a:t>
            </a:r>
            <a:r>
              <a:rPr lang="en-US" sz="1800" i="1" dirty="0" err="1">
                <a:latin typeface="Helvetica" pitchFamily="2" charset="0"/>
              </a:rPr>
              <a:t>Cymodocea</a:t>
            </a:r>
            <a:r>
              <a:rPr lang="en-US" sz="1800" i="1" dirty="0">
                <a:latin typeface="Helvetica" pitchFamily="2" charset="0"/>
              </a:rPr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61D3EB-4836-0DD0-F148-FD5D7383EF0E}"/>
              </a:ext>
            </a:extLst>
          </p:cNvPr>
          <p:cNvSpPr txBox="1"/>
          <p:nvPr/>
        </p:nvSpPr>
        <p:spPr>
          <a:xfrm>
            <a:off x="349622" y="3911895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754F89-8209-2AFC-5805-421304757F0D}"/>
              </a:ext>
            </a:extLst>
          </p:cNvPr>
          <p:cNvSpPr txBox="1"/>
          <p:nvPr/>
        </p:nvSpPr>
        <p:spPr>
          <a:xfrm>
            <a:off x="4349943" y="3936682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8E43AF-450A-57D5-A8ED-E56F3182FF35}"/>
              </a:ext>
            </a:extLst>
          </p:cNvPr>
          <p:cNvSpPr txBox="1"/>
          <p:nvPr/>
        </p:nvSpPr>
        <p:spPr>
          <a:xfrm>
            <a:off x="4364734" y="6457208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E860AEE-DEC4-E88F-0E72-E2C38C3040D7}"/>
              </a:ext>
            </a:extLst>
          </p:cNvPr>
          <p:cNvSpPr txBox="1"/>
          <p:nvPr/>
        </p:nvSpPr>
        <p:spPr>
          <a:xfrm>
            <a:off x="526252" y="6405744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07E3FE7-DA64-A8B9-F6A3-F85BB0B30767}"/>
              </a:ext>
            </a:extLst>
          </p:cNvPr>
          <p:cNvSpPr txBox="1"/>
          <p:nvPr/>
        </p:nvSpPr>
        <p:spPr>
          <a:xfrm>
            <a:off x="4751143" y="5232980"/>
            <a:ext cx="63040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 broad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light range</a:t>
            </a:r>
            <a:endParaRPr lang="en-US" sz="18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45094D-EA63-7705-8DCD-21F222993BFC}"/>
              </a:ext>
            </a:extLst>
          </p:cNvPr>
          <p:cNvSpPr txBox="1"/>
          <p:nvPr/>
        </p:nvSpPr>
        <p:spPr>
          <a:xfrm>
            <a:off x="4202216" y="2812063"/>
            <a:ext cx="26335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thermally tolerant</a:t>
            </a:r>
          </a:p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524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1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/>
      <p:bldP spid="16" grpId="0"/>
      <p:bldP spid="19" grpId="0"/>
      <p:bldP spid="20" grpId="0" build="allAtOnce"/>
      <p:bldP spid="21" grpId="0"/>
      <p:bldP spid="23" grpId="0" animBg="1"/>
      <p:bldP spid="5" grpId="0"/>
      <p:bldP spid="9" grpId="0"/>
      <p:bldP spid="13" grpId="0"/>
      <p:bldP spid="17" grpId="0"/>
      <p:bldP spid="18" grpId="0"/>
      <p:bldP spid="22" grpId="0"/>
      <p:bldP spid="22" grpId="1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6C03B-BBB6-6B48-C47C-54313BB6BE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graph showing a diagram of light and temperature&#10;&#10;AI-generated content may be incorrect.">
            <a:extLst>
              <a:ext uri="{FF2B5EF4-FFF2-40B4-BE49-F238E27FC236}">
                <a16:creationId xmlns:a16="http://schemas.microsoft.com/office/drawing/2014/main" id="{8913F1E9-D3A5-6B7A-D3D2-80EE2E52D1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18" y="1200006"/>
            <a:ext cx="77724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EEA49F-3B92-694E-781B-C648A70A75A0}"/>
              </a:ext>
            </a:extLst>
          </p:cNvPr>
          <p:cNvSpPr txBox="1"/>
          <p:nvPr/>
        </p:nvSpPr>
        <p:spPr>
          <a:xfrm>
            <a:off x="6030548" y="2099705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E79662-43F6-8710-8D9B-9A49B7C45E32}"/>
              </a:ext>
            </a:extLst>
          </p:cNvPr>
          <p:cNvSpPr txBox="1"/>
          <p:nvPr/>
        </p:nvSpPr>
        <p:spPr>
          <a:xfrm>
            <a:off x="1692629" y="1733611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D072DC-3764-B8C1-A65D-EB75C8038735}"/>
              </a:ext>
            </a:extLst>
          </p:cNvPr>
          <p:cNvSpPr txBox="1"/>
          <p:nvPr/>
        </p:nvSpPr>
        <p:spPr>
          <a:xfrm>
            <a:off x="5340183" y="1629159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2C2730-DC35-0757-788B-020679292FF9}"/>
              </a:ext>
            </a:extLst>
          </p:cNvPr>
          <p:cNvSpPr txBox="1"/>
          <p:nvPr/>
        </p:nvSpPr>
        <p:spPr>
          <a:xfrm>
            <a:off x="6093759" y="5791096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63A2B83-5620-5B4D-14A7-10ECFFBBF2E1}"/>
              </a:ext>
            </a:extLst>
          </p:cNvPr>
          <p:cNvSpPr txBox="1"/>
          <p:nvPr/>
        </p:nvSpPr>
        <p:spPr>
          <a:xfrm>
            <a:off x="6691156" y="2041388"/>
            <a:ext cx="158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22E3D0-5D5E-3EC5-93F6-B4BFC1781944}"/>
              </a:ext>
            </a:extLst>
          </p:cNvPr>
          <p:cNvSpPr txBox="1"/>
          <p:nvPr/>
        </p:nvSpPr>
        <p:spPr>
          <a:xfrm>
            <a:off x="1536850" y="1290605"/>
            <a:ext cx="1585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3BD2C-3B3F-394D-B073-8E6270E41794}"/>
              </a:ext>
            </a:extLst>
          </p:cNvPr>
          <p:cNvSpPr txBox="1"/>
          <p:nvPr/>
        </p:nvSpPr>
        <p:spPr>
          <a:xfrm>
            <a:off x="10504974" y="249618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63A5A-D3E1-A9A3-41AC-E8EFD1F1A2B7}"/>
              </a:ext>
            </a:extLst>
          </p:cNvPr>
          <p:cNvSpPr txBox="1"/>
          <p:nvPr/>
        </p:nvSpPr>
        <p:spPr>
          <a:xfrm>
            <a:off x="134799" y="75912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Example:</a:t>
            </a:r>
            <a:r>
              <a:rPr lang="en-US" sz="1800" i="1" dirty="0">
                <a:latin typeface="Helvetica" pitchFamily="2" charset="0"/>
              </a:rPr>
              <a:t> </a:t>
            </a:r>
            <a:r>
              <a:rPr lang="en-US" sz="1800" dirty="0">
                <a:latin typeface="Helvetica" pitchFamily="2" charset="0"/>
              </a:rPr>
              <a:t>WA seagrass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surveys</a:t>
            </a:r>
            <a:r>
              <a:rPr lang="en-US" i="1" dirty="0">
                <a:latin typeface="Helvetica" pitchFamily="2" charset="0"/>
              </a:rPr>
              <a:t> - </a:t>
            </a:r>
            <a:r>
              <a:rPr lang="en-US" sz="1800" i="1" dirty="0" err="1">
                <a:latin typeface="Helvetica" pitchFamily="2" charset="0"/>
              </a:rPr>
              <a:t>Cymodocea</a:t>
            </a:r>
            <a:endParaRPr lang="en-US" sz="1800" i="1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3FF64-6212-C0B0-1362-E4565E028E3E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E766BB3-45A5-6E86-29B4-E65B9EECA40E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</a:t>
            </a:r>
          </a:p>
        </p:txBody>
      </p:sp>
      <p:pic>
        <p:nvPicPr>
          <p:cNvPr id="8" name="Picture 7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C74DDB06-E28B-385F-CE2B-CCE4164DEE0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12" name="Picture 2" descr="Cymodocea rotundata, Marshall Islands">
            <a:extLst>
              <a:ext uri="{FF2B5EF4-FFF2-40B4-BE49-F238E27FC236}">
                <a16:creationId xmlns:a16="http://schemas.microsoft.com/office/drawing/2014/main" id="{7BBFFBF4-C05C-2100-E740-8A5174147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191" y="1006166"/>
            <a:ext cx="2457159" cy="374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21C899E-367F-BD64-04D1-6C267026F5E7}"/>
              </a:ext>
            </a:extLst>
          </p:cNvPr>
          <p:cNvSpPr/>
          <p:nvPr/>
        </p:nvSpPr>
        <p:spPr>
          <a:xfrm>
            <a:off x="2919046" y="2407482"/>
            <a:ext cx="2883877" cy="19535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5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80C7A-7CB2-02AE-7EB2-3D74C70B1D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diagram of a light and temperature&#10;&#10;AI-generated content may be incorrect.">
            <a:extLst>
              <a:ext uri="{FF2B5EF4-FFF2-40B4-BE49-F238E27FC236}">
                <a16:creationId xmlns:a16="http://schemas.microsoft.com/office/drawing/2014/main" id="{FAACDBF7-74F2-5367-12C3-711B66C93AF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44" y="1198064"/>
            <a:ext cx="7772400" cy="55517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59F87-D2DA-C490-E8F7-4683747B553C}"/>
              </a:ext>
            </a:extLst>
          </p:cNvPr>
          <p:cNvSpPr txBox="1"/>
          <p:nvPr/>
        </p:nvSpPr>
        <p:spPr>
          <a:xfrm>
            <a:off x="6030548" y="2099705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D3A984-A7AD-0F26-F2B3-FDAFB9C63E9B}"/>
              </a:ext>
            </a:extLst>
          </p:cNvPr>
          <p:cNvSpPr txBox="1"/>
          <p:nvPr/>
        </p:nvSpPr>
        <p:spPr>
          <a:xfrm>
            <a:off x="1692629" y="1733611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86EA51-E443-32E2-9BBE-012B856E2852}"/>
              </a:ext>
            </a:extLst>
          </p:cNvPr>
          <p:cNvSpPr txBox="1"/>
          <p:nvPr/>
        </p:nvSpPr>
        <p:spPr>
          <a:xfrm>
            <a:off x="5340183" y="1629159"/>
            <a:ext cx="1944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EEEB1E-06B6-F09A-D83D-2DE8798DDF89}"/>
              </a:ext>
            </a:extLst>
          </p:cNvPr>
          <p:cNvSpPr txBox="1"/>
          <p:nvPr/>
        </p:nvSpPr>
        <p:spPr>
          <a:xfrm>
            <a:off x="6093759" y="5791096"/>
            <a:ext cx="68749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27022C-918E-CCE9-1383-9BFBE283AD80}"/>
              </a:ext>
            </a:extLst>
          </p:cNvPr>
          <p:cNvSpPr txBox="1"/>
          <p:nvPr/>
        </p:nvSpPr>
        <p:spPr>
          <a:xfrm>
            <a:off x="6691156" y="2041388"/>
            <a:ext cx="15853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Light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7C413F7-E5E6-F007-5465-1C6C146EDF6D}"/>
              </a:ext>
            </a:extLst>
          </p:cNvPr>
          <p:cNvSpPr txBox="1"/>
          <p:nvPr/>
        </p:nvSpPr>
        <p:spPr>
          <a:xfrm>
            <a:off x="1536850" y="1290605"/>
            <a:ext cx="15853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Temperature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A3DDC-7C58-C2C7-BE69-027CB9AC30CE}"/>
              </a:ext>
            </a:extLst>
          </p:cNvPr>
          <p:cNvSpPr txBox="1"/>
          <p:nvPr/>
        </p:nvSpPr>
        <p:spPr>
          <a:xfrm>
            <a:off x="10504974" y="249618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80028A-F723-EC23-02DA-D56857D00F0C}"/>
              </a:ext>
            </a:extLst>
          </p:cNvPr>
          <p:cNvSpPr txBox="1"/>
          <p:nvPr/>
        </p:nvSpPr>
        <p:spPr>
          <a:xfrm>
            <a:off x="134799" y="75912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Helvetica" pitchFamily="2" charset="0"/>
              </a:rPr>
              <a:t>Example:</a:t>
            </a:r>
            <a:r>
              <a:rPr lang="en-US" sz="1800" i="1" dirty="0">
                <a:latin typeface="Helvetica" pitchFamily="2" charset="0"/>
              </a:rPr>
              <a:t> </a:t>
            </a:r>
            <a:r>
              <a:rPr lang="en-US" sz="1800" dirty="0">
                <a:latin typeface="Helvetica" pitchFamily="2" charset="0"/>
              </a:rPr>
              <a:t>WA seagrass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surveys</a:t>
            </a:r>
            <a:r>
              <a:rPr lang="en-US" i="1" dirty="0">
                <a:latin typeface="Helvetica" pitchFamily="2" charset="0"/>
              </a:rPr>
              <a:t> - </a:t>
            </a:r>
            <a:r>
              <a:rPr lang="en-US" sz="1800" i="1" dirty="0" err="1">
                <a:latin typeface="Helvetica" pitchFamily="2" charset="0"/>
              </a:rPr>
              <a:t>Cymodocea</a:t>
            </a:r>
            <a:endParaRPr lang="en-US" sz="1800" i="1" dirty="0">
              <a:latin typeface="Helvetica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247FB0-C4B0-DFE8-20B0-22DD20FF27FD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6DDC6B6-CB57-459A-CA51-3D4FED25C8C8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</a:t>
            </a:r>
          </a:p>
        </p:txBody>
      </p:sp>
      <p:pic>
        <p:nvPicPr>
          <p:cNvPr id="8" name="Picture 7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A82D61BE-E308-A9CD-ACCE-653916158626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12" name="Picture 2" descr="Cymodocea rotundata, Marshall Islands">
            <a:extLst>
              <a:ext uri="{FF2B5EF4-FFF2-40B4-BE49-F238E27FC236}">
                <a16:creationId xmlns:a16="http://schemas.microsoft.com/office/drawing/2014/main" id="{A0C9FDAC-C3E0-A47E-70D0-EEDDC9373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99191" y="1006166"/>
            <a:ext cx="2457159" cy="374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EAA2C1-2D78-D3CF-11B3-7B034F253107}"/>
              </a:ext>
            </a:extLst>
          </p:cNvPr>
          <p:cNvSpPr txBox="1"/>
          <p:nvPr/>
        </p:nvSpPr>
        <p:spPr>
          <a:xfrm>
            <a:off x="5808967" y="2915596"/>
            <a:ext cx="1944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mid-high light optima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416B9B-B414-4154-7D14-E5F9DD4585CF}"/>
              </a:ext>
            </a:extLst>
          </p:cNvPr>
          <p:cNvSpPr txBox="1"/>
          <p:nvPr/>
        </p:nvSpPr>
        <p:spPr>
          <a:xfrm>
            <a:off x="3637211" y="4316529"/>
            <a:ext cx="1944582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temperature tolerant</a:t>
            </a:r>
          </a:p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D54730A-0AA8-AC2E-7BE3-4B4808A3D250}"/>
              </a:ext>
            </a:extLst>
          </p:cNvPr>
          <p:cNvSpPr txBox="1"/>
          <p:nvPr/>
        </p:nvSpPr>
        <p:spPr>
          <a:xfrm>
            <a:off x="1794930" y="5075161"/>
            <a:ext cx="1597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absent in </a:t>
            </a:r>
          </a:p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cold water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24E1204-17DB-721A-26AD-054BF0E0AD7D}"/>
              </a:ext>
            </a:extLst>
          </p:cNvPr>
          <p:cNvCxnSpPr/>
          <p:nvPr/>
        </p:nvCxnSpPr>
        <p:spPr>
          <a:xfrm>
            <a:off x="3246783" y="4306957"/>
            <a:ext cx="2372139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4FFD7E4-0F9E-7462-B353-20E511B9E64C}"/>
              </a:ext>
            </a:extLst>
          </p:cNvPr>
          <p:cNvCxnSpPr>
            <a:cxnSpLocks/>
          </p:cNvCxnSpPr>
          <p:nvPr/>
        </p:nvCxnSpPr>
        <p:spPr>
          <a:xfrm>
            <a:off x="5808967" y="2353361"/>
            <a:ext cx="0" cy="1963168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82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85071-FDCF-9962-E09F-38486048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19972912-748C-2E29-DADD-04829D4BF8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006286BF-2F41-DA75-0665-835CBF56CBA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44" y="1198064"/>
            <a:ext cx="7772399" cy="5551714"/>
          </a:xfrm>
          <a:prstGeom prst="rect">
            <a:avLst/>
          </a:prstGeom>
        </p:spPr>
      </p:pic>
      <p:pic>
        <p:nvPicPr>
          <p:cNvPr id="14" name="Picture 2" descr="Cymodocea rotundata, Marshall Islands">
            <a:extLst>
              <a:ext uri="{FF2B5EF4-FFF2-40B4-BE49-F238E27FC236}">
                <a16:creationId xmlns:a16="http://schemas.microsoft.com/office/drawing/2014/main" id="{6A5E5FAC-1E72-1A11-7425-C0CF705587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304" y="2519909"/>
            <a:ext cx="1333956" cy="20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8D8BE5A-9488-23C8-92F2-320E708FE83A}"/>
              </a:ext>
            </a:extLst>
          </p:cNvPr>
          <p:cNvSpPr txBox="1"/>
          <p:nvPr/>
        </p:nvSpPr>
        <p:spPr>
          <a:xfrm>
            <a:off x="10504974" y="249618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16" name="Picture 2" descr="World's Largest Plant Is a Seagrass That Clones Itself">
            <a:extLst>
              <a:ext uri="{FF2B5EF4-FFF2-40B4-BE49-F238E27FC236}">
                <a16:creationId xmlns:a16="http://schemas.microsoft.com/office/drawing/2014/main" id="{B2C15845-9975-D058-BAB1-931287B0EA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131" y="1841210"/>
            <a:ext cx="1821877" cy="26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F578FFB-78CA-FBF8-030A-9D8DBD7BDEA2}"/>
              </a:ext>
            </a:extLst>
          </p:cNvPr>
          <p:cNvSpPr txBox="1"/>
          <p:nvPr/>
        </p:nvSpPr>
        <p:spPr>
          <a:xfrm>
            <a:off x="8611132" y="1812379"/>
            <a:ext cx="1985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5AE05B-EF90-99B1-81B5-F2528579D6AA}"/>
              </a:ext>
            </a:extLst>
          </p:cNvPr>
          <p:cNvSpPr txBox="1"/>
          <p:nvPr/>
        </p:nvSpPr>
        <p:spPr>
          <a:xfrm>
            <a:off x="134799" y="759127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Example: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WA seagrass</a:t>
            </a:r>
            <a:r>
              <a:rPr lang="en-US" i="1" dirty="0">
                <a:latin typeface="Helvetica" pitchFamily="2" charset="0"/>
              </a:rPr>
              <a:t> </a:t>
            </a:r>
            <a:r>
              <a:rPr lang="en-US" dirty="0">
                <a:latin typeface="Helvetica" pitchFamily="2" charset="0"/>
              </a:rPr>
              <a:t>surveys</a:t>
            </a:r>
            <a:r>
              <a:rPr lang="en-US" i="1" dirty="0">
                <a:latin typeface="Helvetica" pitchFamily="2" charset="0"/>
              </a:rPr>
              <a:t> - Posidonia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38D20-476A-758F-2739-2318431EDE13}"/>
              </a:ext>
            </a:extLst>
          </p:cNvPr>
          <p:cNvSpPr txBox="1"/>
          <p:nvPr/>
        </p:nvSpPr>
        <p:spPr>
          <a:xfrm>
            <a:off x="1923576" y="4088097"/>
            <a:ext cx="237213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temperature tolerant</a:t>
            </a:r>
          </a:p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F94A325-14A0-0A7C-4960-5EBC5BC67A1B}"/>
              </a:ext>
            </a:extLst>
          </p:cNvPr>
          <p:cNvCxnSpPr/>
          <p:nvPr/>
        </p:nvCxnSpPr>
        <p:spPr>
          <a:xfrm>
            <a:off x="1696279" y="4541408"/>
            <a:ext cx="2372139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2F8ED35-8E54-A738-8EDF-B0552FD68120}"/>
              </a:ext>
            </a:extLst>
          </p:cNvPr>
          <p:cNvSpPr txBox="1"/>
          <p:nvPr/>
        </p:nvSpPr>
        <p:spPr>
          <a:xfrm>
            <a:off x="4295714" y="2519909"/>
            <a:ext cx="15972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absent in </a:t>
            </a:r>
          </a:p>
          <a:p>
            <a:pPr algn="ctr"/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warmer water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1576DA-2C0A-DD79-9F4B-F276B6707B8C}"/>
              </a:ext>
            </a:extLst>
          </p:cNvPr>
          <p:cNvSpPr txBox="1"/>
          <p:nvPr/>
        </p:nvSpPr>
        <p:spPr>
          <a:xfrm>
            <a:off x="4360851" y="4672872"/>
            <a:ext cx="194458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Narrow light range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C18AC3-B620-F5D3-610E-E6262756E99D}"/>
              </a:ext>
            </a:extLst>
          </p:cNvPr>
          <p:cNvCxnSpPr>
            <a:cxnSpLocks/>
          </p:cNvCxnSpPr>
          <p:nvPr/>
        </p:nvCxnSpPr>
        <p:spPr>
          <a:xfrm>
            <a:off x="4325307" y="4672872"/>
            <a:ext cx="0" cy="562235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8D7F5372-40FB-81E5-27EE-B61BD9E923C4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04CD892-774B-E816-C08B-39F7202F07B6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</a:t>
            </a:r>
          </a:p>
        </p:txBody>
      </p:sp>
    </p:spTree>
    <p:extLst>
      <p:ext uri="{BB962C8B-B14F-4D97-AF65-F5344CB8AC3E}">
        <p14:creationId xmlns:p14="http://schemas.microsoft.com/office/powerpoint/2010/main" val="49481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DC5D-54B0-8B34-20FC-A5B4A756D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F3B70740-3B65-036A-DFB5-E04FA060DF8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44" y="1198064"/>
            <a:ext cx="7772399" cy="55517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9A4841B-3C62-A519-BA67-6BFACFC6038F}"/>
              </a:ext>
            </a:extLst>
          </p:cNvPr>
          <p:cNvSpPr/>
          <p:nvPr/>
        </p:nvSpPr>
        <p:spPr>
          <a:xfrm>
            <a:off x="3115339" y="1282262"/>
            <a:ext cx="1009967" cy="78149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  <a:latin typeface="Helvetica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65AD1DC-5BB0-76C4-DF14-32D1AC30D2A0}"/>
              </a:ext>
            </a:extLst>
          </p:cNvPr>
          <p:cNvSpPr/>
          <p:nvPr/>
        </p:nvSpPr>
        <p:spPr>
          <a:xfrm>
            <a:off x="5557730" y="4235869"/>
            <a:ext cx="1072058" cy="483476"/>
          </a:xfrm>
          <a:prstGeom prst="rect">
            <a:avLst/>
          </a:prstGeom>
          <a:noFill/>
          <a:ln w="44450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5C24FA0-384E-B69A-AA77-4868371AF52F}"/>
              </a:ext>
            </a:extLst>
          </p:cNvPr>
          <p:cNvSpPr txBox="1"/>
          <p:nvPr/>
        </p:nvSpPr>
        <p:spPr>
          <a:xfrm>
            <a:off x="4359956" y="1080777"/>
            <a:ext cx="20652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Niche overlap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241FA4F-BA56-850A-4AB4-DEB0EF06396A}"/>
              </a:ext>
            </a:extLst>
          </p:cNvPr>
          <p:cNvSpPr txBox="1"/>
          <p:nvPr/>
        </p:nvSpPr>
        <p:spPr>
          <a:xfrm>
            <a:off x="10504974" y="2529642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6183A9-31D2-C00E-3DF6-AEACBC14830F}"/>
              </a:ext>
            </a:extLst>
          </p:cNvPr>
          <p:cNvSpPr txBox="1"/>
          <p:nvPr/>
        </p:nvSpPr>
        <p:spPr>
          <a:xfrm>
            <a:off x="9097863" y="251990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27AE9E-5336-9F8E-6694-9E6E7A517D79}"/>
              </a:ext>
            </a:extLst>
          </p:cNvPr>
          <p:cNvSpPr txBox="1"/>
          <p:nvPr/>
        </p:nvSpPr>
        <p:spPr>
          <a:xfrm>
            <a:off x="6663118" y="4154441"/>
            <a:ext cx="2065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Distinct niche</a:t>
            </a:r>
          </a:p>
          <a:p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spaces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D29E14D-AC41-DB5A-D383-2FAA7E80590C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87BC2D-6D6B-ACDC-3E40-92DC9D9288F2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 and species distributions</a:t>
            </a:r>
          </a:p>
        </p:txBody>
      </p:sp>
      <p:pic>
        <p:nvPicPr>
          <p:cNvPr id="4" name="Picture 3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9D8F1C66-A085-037D-FCF7-9C94B1DADB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5" name="Picture 2" descr="Cymodocea rotundata, Marshall Islands">
            <a:extLst>
              <a:ext uri="{FF2B5EF4-FFF2-40B4-BE49-F238E27FC236}">
                <a16:creationId xmlns:a16="http://schemas.microsoft.com/office/drawing/2014/main" id="{9FCF5951-4C6A-FC65-E05A-58B217540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304" y="2519909"/>
            <a:ext cx="1333956" cy="20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B64E5-33A6-8014-D5F4-9831EBF9664D}"/>
              </a:ext>
            </a:extLst>
          </p:cNvPr>
          <p:cNvSpPr txBox="1"/>
          <p:nvPr/>
        </p:nvSpPr>
        <p:spPr>
          <a:xfrm>
            <a:off x="10504974" y="249618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2" descr="World's Largest Plant Is a Seagrass That Clones Itself">
            <a:extLst>
              <a:ext uri="{FF2B5EF4-FFF2-40B4-BE49-F238E27FC236}">
                <a16:creationId xmlns:a16="http://schemas.microsoft.com/office/drawing/2014/main" id="{7212AFF3-35A2-84CE-32A0-6FD73C6D97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131" y="1841210"/>
            <a:ext cx="1821877" cy="26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FC1F5-EFDF-CD78-D6A2-83B0B187E649}"/>
              </a:ext>
            </a:extLst>
          </p:cNvPr>
          <p:cNvSpPr txBox="1"/>
          <p:nvPr/>
        </p:nvSpPr>
        <p:spPr>
          <a:xfrm>
            <a:off x="8611132" y="1812379"/>
            <a:ext cx="1985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4C94B4-F220-719A-D9A1-AB952824E22D}"/>
              </a:ext>
            </a:extLst>
          </p:cNvPr>
          <p:cNvSpPr txBox="1"/>
          <p:nvPr/>
        </p:nvSpPr>
        <p:spPr>
          <a:xfrm>
            <a:off x="2705577" y="2226057"/>
            <a:ext cx="6776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B59967-E904-2DC2-D3E9-CC7ACFB8272B}"/>
              </a:ext>
            </a:extLst>
          </p:cNvPr>
          <p:cNvSpPr txBox="1"/>
          <p:nvPr/>
        </p:nvSpPr>
        <p:spPr>
          <a:xfrm>
            <a:off x="1980411" y="4334199"/>
            <a:ext cx="3122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Posidonia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1DA856-3FC9-DEBC-CD3D-C538CBA58A58}"/>
              </a:ext>
            </a:extLst>
          </p:cNvPr>
          <p:cNvSpPr txBox="1"/>
          <p:nvPr/>
        </p:nvSpPr>
        <p:spPr>
          <a:xfrm>
            <a:off x="4811738" y="1396009"/>
            <a:ext cx="228017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Potential for coexistence?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BCDC01-F45F-4143-4538-8B084BEDA4EF}"/>
              </a:ext>
            </a:extLst>
          </p:cNvPr>
          <p:cNvSpPr txBox="1"/>
          <p:nvPr/>
        </p:nvSpPr>
        <p:spPr>
          <a:xfrm>
            <a:off x="6330954" y="4972564"/>
            <a:ext cx="228017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Unlikely </a:t>
            </a:r>
          </a:p>
          <a:p>
            <a:r>
              <a:rPr lang="en-US" sz="12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cooccurrence 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2EF618-EA26-7201-B4D1-B43B25DA420C}"/>
              </a:ext>
            </a:extLst>
          </p:cNvPr>
          <p:cNvSpPr txBox="1">
            <a:spLocks/>
          </p:cNvSpPr>
          <p:nvPr/>
        </p:nvSpPr>
        <p:spPr>
          <a:xfrm>
            <a:off x="11451264" y="6474372"/>
            <a:ext cx="740736" cy="38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b="1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207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20" grpId="0"/>
      <p:bldP spid="29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626FF5-0BCC-1BBB-AB03-D17B6F5320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DF3645F-0B8B-99B5-C52C-868DE6AEE9E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44" y="1198064"/>
            <a:ext cx="7772399" cy="55517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B7CFAC4-9934-D225-8372-A693642D0489}"/>
              </a:ext>
            </a:extLst>
          </p:cNvPr>
          <p:cNvSpPr txBox="1"/>
          <p:nvPr/>
        </p:nvSpPr>
        <p:spPr>
          <a:xfrm>
            <a:off x="10504974" y="2529642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733099-AE89-9AD0-753F-B949CDDED2CA}"/>
              </a:ext>
            </a:extLst>
          </p:cNvPr>
          <p:cNvSpPr txBox="1"/>
          <p:nvPr/>
        </p:nvSpPr>
        <p:spPr>
          <a:xfrm>
            <a:off x="9097863" y="251990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D11472-713E-92EF-851E-670D99EBE6DF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22885C0-156B-3052-FF63-8B67FBDFD23B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 and species distributions</a:t>
            </a:r>
          </a:p>
        </p:txBody>
      </p:sp>
      <p:pic>
        <p:nvPicPr>
          <p:cNvPr id="4" name="Picture 3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4C97E26D-231E-2F27-718A-A943D6CFD08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5" name="Picture 2" descr="Cymodocea rotundata, Marshall Islands">
            <a:extLst>
              <a:ext uri="{FF2B5EF4-FFF2-40B4-BE49-F238E27FC236}">
                <a16:creationId xmlns:a16="http://schemas.microsoft.com/office/drawing/2014/main" id="{E281023C-1BF7-E139-7B73-66997D6163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538304" y="2519909"/>
            <a:ext cx="1333956" cy="20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531E23-EE05-A002-C2BE-D96E644BD73F}"/>
              </a:ext>
            </a:extLst>
          </p:cNvPr>
          <p:cNvSpPr txBox="1"/>
          <p:nvPr/>
        </p:nvSpPr>
        <p:spPr>
          <a:xfrm>
            <a:off x="10504974" y="249618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pic>
        <p:nvPicPr>
          <p:cNvPr id="7" name="Picture 2" descr="World's Largest Plant Is a Seagrass That Clones Itself">
            <a:extLst>
              <a:ext uri="{FF2B5EF4-FFF2-40B4-BE49-F238E27FC236}">
                <a16:creationId xmlns:a16="http://schemas.microsoft.com/office/drawing/2014/main" id="{B11B4E62-A3EC-30D3-F49C-E43BC10269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11131" y="1841210"/>
            <a:ext cx="1821877" cy="267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D42619-8A9D-E6E1-1431-8CA7BFE56F20}"/>
              </a:ext>
            </a:extLst>
          </p:cNvPr>
          <p:cNvSpPr txBox="1"/>
          <p:nvPr/>
        </p:nvSpPr>
        <p:spPr>
          <a:xfrm>
            <a:off x="8611132" y="1812379"/>
            <a:ext cx="198531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59A1A-B92F-B04F-BCD7-1BD910760FE0}"/>
              </a:ext>
            </a:extLst>
          </p:cNvPr>
          <p:cNvSpPr txBox="1"/>
          <p:nvPr/>
        </p:nvSpPr>
        <p:spPr>
          <a:xfrm>
            <a:off x="2705577" y="2226057"/>
            <a:ext cx="67763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16FE11-EE0C-A973-844B-27782F479697}"/>
              </a:ext>
            </a:extLst>
          </p:cNvPr>
          <p:cNvSpPr txBox="1"/>
          <p:nvPr/>
        </p:nvSpPr>
        <p:spPr>
          <a:xfrm>
            <a:off x="1980411" y="4334199"/>
            <a:ext cx="31227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>
                    <a:lumMod val="50000"/>
                  </a:schemeClr>
                </a:solidFill>
                <a:latin typeface="Helvetica" pitchFamily="2" charset="0"/>
              </a:rPr>
              <a:t>Posidonia</a:t>
            </a:r>
            <a:endParaRPr 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4C3252-F402-F8F4-D495-4EC86CB3AD7B}"/>
              </a:ext>
            </a:extLst>
          </p:cNvPr>
          <p:cNvSpPr txBox="1">
            <a:spLocks/>
          </p:cNvSpPr>
          <p:nvPr/>
        </p:nvSpPr>
        <p:spPr>
          <a:xfrm>
            <a:off x="11451264" y="6474372"/>
            <a:ext cx="740736" cy="3836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400" b="1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125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536F1-9B4C-8516-AED5-07D0B344B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B76A1C14-ABFD-8700-C184-229C88F0AA9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44" y="1198064"/>
            <a:ext cx="7772399" cy="55517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500CC31-7B55-17FF-323F-5DD1F5D4F809}"/>
              </a:ext>
            </a:extLst>
          </p:cNvPr>
          <p:cNvSpPr txBox="1"/>
          <p:nvPr/>
        </p:nvSpPr>
        <p:spPr>
          <a:xfrm>
            <a:off x="10504974" y="2529642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 err="1">
                <a:solidFill>
                  <a:schemeClr val="bg1"/>
                </a:solidFill>
                <a:latin typeface="Helvetica" pitchFamily="2" charset="0"/>
              </a:rPr>
              <a:t>Cymodocea</a:t>
            </a:r>
            <a:endParaRPr lang="en-US" sz="1600" i="1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1E85DC0-FAB4-4426-465D-9200451399F1}"/>
              </a:ext>
            </a:extLst>
          </p:cNvPr>
          <p:cNvSpPr txBox="1"/>
          <p:nvPr/>
        </p:nvSpPr>
        <p:spPr>
          <a:xfrm>
            <a:off x="9097863" y="2519909"/>
            <a:ext cx="147258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solidFill>
                  <a:schemeClr val="bg1"/>
                </a:solidFill>
                <a:latin typeface="Helvetica" pitchFamily="2" charset="0"/>
              </a:rPr>
              <a:t>Posidonia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EB19BB-6F2D-09E3-88F7-688EEF19AE8A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2225E9B-356A-918E-5D11-83C68E53C1D7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environmental drivers</a:t>
            </a:r>
          </a:p>
        </p:txBody>
      </p:sp>
      <p:pic>
        <p:nvPicPr>
          <p:cNvPr id="4" name="Picture 3" descr="A map of australia with different colored areas&#10;&#10;AI-generated content may be incorrect.">
            <a:extLst>
              <a:ext uri="{FF2B5EF4-FFF2-40B4-BE49-F238E27FC236}">
                <a16:creationId xmlns:a16="http://schemas.microsoft.com/office/drawing/2014/main" id="{B380E236-C427-630D-E620-E9B5E4536B4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6934" y="708596"/>
            <a:ext cx="3945065" cy="61494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6461D0-742D-D976-5FC2-0D2234BD270B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944" y="1198064"/>
            <a:ext cx="7772398" cy="555171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12B7E90-7019-4FE3-FBB1-29E13C2F5CD4}"/>
              </a:ext>
            </a:extLst>
          </p:cNvPr>
          <p:cNvSpPr txBox="1"/>
          <p:nvPr/>
        </p:nvSpPr>
        <p:spPr>
          <a:xfrm>
            <a:off x="1470821" y="759127"/>
            <a:ext cx="68994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Western Australia: 26 seagrass species, ~30,000km coastline</a:t>
            </a:r>
            <a:endParaRPr lang="en-US" i="1" dirty="0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144459-9E2D-7921-B381-727E664CFEE0}"/>
              </a:ext>
            </a:extLst>
          </p:cNvPr>
          <p:cNvSpPr txBox="1"/>
          <p:nvPr/>
        </p:nvSpPr>
        <p:spPr>
          <a:xfrm>
            <a:off x="5769634" y="1096132"/>
            <a:ext cx="2268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</a:rPr>
              <a:t>… it’s complicated</a:t>
            </a:r>
            <a:endParaRPr lang="en-US" i="1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068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F9F7C-6093-21B6-A11E-51A7581F42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7DF6ED1F-004F-854C-ABB5-8DFB93B2AA8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0786" y="1198065"/>
            <a:ext cx="4111214" cy="484832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2AB80E46-AF97-7ABF-FC84-0AA006EF41F9}"/>
              </a:ext>
            </a:extLst>
          </p:cNvPr>
          <p:cNvSpPr txBox="1"/>
          <p:nvPr/>
        </p:nvSpPr>
        <p:spPr>
          <a:xfrm>
            <a:off x="250101" y="932251"/>
            <a:ext cx="596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Barnacles and rocky intertidal shores (Scotland)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6B999C-73B0-F379-E87E-77D4EB659ACF}"/>
              </a:ext>
            </a:extLst>
          </p:cNvPr>
          <p:cNvSpPr txBox="1"/>
          <p:nvPr/>
        </p:nvSpPr>
        <p:spPr>
          <a:xfrm>
            <a:off x="6211537" y="3098486"/>
            <a:ext cx="2046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Chthamalus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4057345-08AD-A1C7-6A07-D62CA87FB979}"/>
              </a:ext>
            </a:extLst>
          </p:cNvPr>
          <p:cNvGrpSpPr/>
          <p:nvPr/>
        </p:nvGrpSpPr>
        <p:grpSpPr>
          <a:xfrm>
            <a:off x="6064241" y="2446947"/>
            <a:ext cx="5494638" cy="2962657"/>
            <a:chOff x="6064241" y="2446947"/>
            <a:chExt cx="5494638" cy="2962657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C958F5F4-1CC9-15D1-CA39-FE61D1531A8D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5071054"/>
              <a:ext cx="4490327" cy="0"/>
            </a:xfrm>
            <a:prstGeom prst="line">
              <a:avLst/>
            </a:prstGeom>
            <a:ln>
              <a:solidFill>
                <a:schemeClr val="tx2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4B816B-F90E-7D78-1587-2B71FA2EC0A2}"/>
                </a:ext>
              </a:extLst>
            </p:cNvPr>
            <p:cNvSpPr txBox="1"/>
            <p:nvPr/>
          </p:nvSpPr>
          <p:spPr>
            <a:xfrm>
              <a:off x="6064241" y="2446947"/>
              <a:ext cx="1070342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FF000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High tide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C3558E3-F512-8CCC-581A-35D8485943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2804735"/>
              <a:ext cx="5462879" cy="38467"/>
            </a:xfrm>
            <a:prstGeom prst="line">
              <a:avLst/>
            </a:prstGeom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4B0525-17E3-C602-67BB-C39FD068AC48}"/>
                </a:ext>
              </a:extLst>
            </p:cNvPr>
            <p:cNvSpPr txBox="1"/>
            <p:nvPr/>
          </p:nvSpPr>
          <p:spPr>
            <a:xfrm>
              <a:off x="6064241" y="5071050"/>
              <a:ext cx="98957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dirty="0">
                  <a:solidFill>
                    <a:srgbClr val="00B0F0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Low tide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A3DE9A4-BEFE-F1AF-5509-82D4EB346A2D}"/>
              </a:ext>
            </a:extLst>
          </p:cNvPr>
          <p:cNvGrpSpPr/>
          <p:nvPr/>
        </p:nvGrpSpPr>
        <p:grpSpPr>
          <a:xfrm>
            <a:off x="6016894" y="2843202"/>
            <a:ext cx="6175107" cy="2227848"/>
            <a:chOff x="6016894" y="2843202"/>
            <a:chExt cx="6175107" cy="2227848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5777A79-55E4-8F4D-C3F9-298DA02CA8CF}"/>
                </a:ext>
              </a:extLst>
            </p:cNvPr>
            <p:cNvSpPr/>
            <p:nvPr/>
          </p:nvSpPr>
          <p:spPr>
            <a:xfrm>
              <a:off x="6096001" y="2843202"/>
              <a:ext cx="6096000" cy="2227848"/>
            </a:xfrm>
            <a:prstGeom prst="rect">
              <a:avLst/>
            </a:prstGeom>
            <a:solidFill>
              <a:srgbClr val="FFC000">
                <a:alpha val="32852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42" name="Up-down Arrow 41">
              <a:extLst>
                <a:ext uri="{FF2B5EF4-FFF2-40B4-BE49-F238E27FC236}">
                  <a16:creationId xmlns:a16="http://schemas.microsoft.com/office/drawing/2014/main" id="{C38739AA-C81C-AE01-4295-80E1137BB147}"/>
                </a:ext>
              </a:extLst>
            </p:cNvPr>
            <p:cNvSpPr/>
            <p:nvPr/>
          </p:nvSpPr>
          <p:spPr>
            <a:xfrm>
              <a:off x="6016894" y="2881670"/>
              <a:ext cx="199438" cy="2160000"/>
            </a:xfrm>
            <a:prstGeom prst="upDownArrow">
              <a:avLst>
                <a:gd name="adj1" fmla="val 35933"/>
                <a:gd name="adj2" fmla="val 50000"/>
              </a:avLst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973779E-D6CD-83F1-2C3F-B9A0C91173F1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A555664-02FA-D444-CE30-D87892EFC30F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biotic interactions</a:t>
            </a:r>
          </a:p>
        </p:txBody>
      </p:sp>
      <p:pic>
        <p:nvPicPr>
          <p:cNvPr id="13" name="Picture 12" descr="A close-up of a document&#10;&#10;AI-generated content may be incorrect.">
            <a:extLst>
              <a:ext uri="{FF2B5EF4-FFF2-40B4-BE49-F238E27FC236}">
                <a16:creationId xmlns:a16="http://schemas.microsoft.com/office/drawing/2014/main" id="{FDC11313-0DC5-4D1E-1D3E-3C2ED3CE114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0101" y="1344084"/>
            <a:ext cx="4433818" cy="116315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C41426A-5209-BE38-C895-FD68E8D72A7E}"/>
              </a:ext>
            </a:extLst>
          </p:cNvPr>
          <p:cNvGrpSpPr/>
          <p:nvPr/>
        </p:nvGrpSpPr>
        <p:grpSpPr>
          <a:xfrm>
            <a:off x="323572" y="1437928"/>
            <a:ext cx="3335441" cy="2223627"/>
            <a:chOff x="323572" y="1705627"/>
            <a:chExt cx="3335441" cy="2223627"/>
          </a:xfrm>
        </p:grpSpPr>
        <p:pic>
          <p:nvPicPr>
            <p:cNvPr id="35" name="Picture 4" descr="Chthamalus - Wikipedia">
              <a:extLst>
                <a:ext uri="{FF2B5EF4-FFF2-40B4-BE49-F238E27FC236}">
                  <a16:creationId xmlns:a16="http://schemas.microsoft.com/office/drawing/2014/main" id="{58BD6B79-F87D-0CA4-17FA-9204EE220A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72" y="1705627"/>
              <a:ext cx="3335441" cy="22236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E7DE269-7728-1B9C-07C2-E092E989E392}"/>
                </a:ext>
              </a:extLst>
            </p:cNvPr>
            <p:cNvSpPr txBox="1"/>
            <p:nvPr/>
          </p:nvSpPr>
          <p:spPr>
            <a:xfrm>
              <a:off x="323572" y="3559922"/>
              <a:ext cx="17757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Chthamalus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49BC569A-FB60-6550-FCF1-AF56201214C6}"/>
              </a:ext>
            </a:extLst>
          </p:cNvPr>
          <p:cNvSpPr txBox="1"/>
          <p:nvPr/>
        </p:nvSpPr>
        <p:spPr>
          <a:xfrm>
            <a:off x="435054" y="4087933"/>
            <a:ext cx="177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Balanus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F635148-1E23-23FE-6C7E-57B817E8BA25}"/>
              </a:ext>
            </a:extLst>
          </p:cNvPr>
          <p:cNvSpPr txBox="1"/>
          <p:nvPr/>
        </p:nvSpPr>
        <p:spPr>
          <a:xfrm>
            <a:off x="6107247" y="3429000"/>
            <a:ext cx="262292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 </a:t>
            </a:r>
          </a:p>
          <a:p>
            <a:pPr algn="ctr"/>
            <a:r>
              <a:rPr lang="en-US" sz="18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niche</a:t>
            </a:r>
          </a:p>
        </p:txBody>
      </p:sp>
    </p:spTree>
    <p:extLst>
      <p:ext uri="{BB962C8B-B14F-4D97-AF65-F5344CB8AC3E}">
        <p14:creationId xmlns:p14="http://schemas.microsoft.com/office/powerpoint/2010/main" val="24478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06F67-3903-C095-1F0F-9BF2F97E0D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D8382334-CCE4-3EAF-6292-2107337165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0786" y="1228875"/>
            <a:ext cx="4111214" cy="4848328"/>
          </a:xfrm>
          <a:prstGeom prst="rect">
            <a:avLst/>
          </a:prstGeom>
        </p:spPr>
      </p:pic>
      <p:pic>
        <p:nvPicPr>
          <p:cNvPr id="4" name="Picture 3" descr="Close-up of a group of shells&#10;&#10;AI-generated content may be incorrect.">
            <a:extLst>
              <a:ext uri="{FF2B5EF4-FFF2-40B4-BE49-F238E27FC236}">
                <a16:creationId xmlns:a16="http://schemas.microsoft.com/office/drawing/2014/main" id="{D01C468F-4B50-3246-5F1B-87EA80696A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97096" y="4087933"/>
            <a:ext cx="3335441" cy="22236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894208-293C-E917-7B0D-FE23D7EB85A9}"/>
              </a:ext>
            </a:extLst>
          </p:cNvPr>
          <p:cNvSpPr txBox="1"/>
          <p:nvPr/>
        </p:nvSpPr>
        <p:spPr>
          <a:xfrm>
            <a:off x="435054" y="4087933"/>
            <a:ext cx="1775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Balanus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4B42DCE-EBCD-FFA9-7F60-900B6BA0C35A}"/>
              </a:ext>
            </a:extLst>
          </p:cNvPr>
          <p:cNvCxnSpPr>
            <a:cxnSpLocks/>
          </p:cNvCxnSpPr>
          <p:nvPr/>
        </p:nvCxnSpPr>
        <p:spPr>
          <a:xfrm>
            <a:off x="6096000" y="5071054"/>
            <a:ext cx="4490327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224D85A-13A3-40CE-E1AF-B2E2FF99AEED}"/>
              </a:ext>
            </a:extLst>
          </p:cNvPr>
          <p:cNvSpPr txBox="1"/>
          <p:nvPr/>
        </p:nvSpPr>
        <p:spPr>
          <a:xfrm>
            <a:off x="6064241" y="2446947"/>
            <a:ext cx="1070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tide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58CD9E-D83E-66B9-0079-6A00122D9A7B}"/>
              </a:ext>
            </a:extLst>
          </p:cNvPr>
          <p:cNvCxnSpPr>
            <a:cxnSpLocks/>
          </p:cNvCxnSpPr>
          <p:nvPr/>
        </p:nvCxnSpPr>
        <p:spPr>
          <a:xfrm flipV="1">
            <a:off x="6096000" y="2804735"/>
            <a:ext cx="5462879" cy="3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0B2BE5B9-FCC8-F74C-0627-D9FC3AEE8206}"/>
              </a:ext>
            </a:extLst>
          </p:cNvPr>
          <p:cNvSpPr txBox="1"/>
          <p:nvPr/>
        </p:nvSpPr>
        <p:spPr>
          <a:xfrm>
            <a:off x="6064241" y="5071050"/>
            <a:ext cx="989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tide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53AF2F3-8184-2642-9231-3214EC2623C8}"/>
              </a:ext>
            </a:extLst>
          </p:cNvPr>
          <p:cNvGrpSpPr/>
          <p:nvPr/>
        </p:nvGrpSpPr>
        <p:grpSpPr>
          <a:xfrm>
            <a:off x="6016894" y="3460456"/>
            <a:ext cx="6175106" cy="1619682"/>
            <a:chOff x="6016894" y="3460456"/>
            <a:chExt cx="6175106" cy="161968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4ACE558-9388-CE3E-A540-068002F46482}"/>
                </a:ext>
              </a:extLst>
            </p:cNvPr>
            <p:cNvSpPr/>
            <p:nvPr/>
          </p:nvSpPr>
          <p:spPr>
            <a:xfrm>
              <a:off x="6170664" y="3475740"/>
              <a:ext cx="6021336" cy="1604398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2852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D9199DF-BFCB-6417-BB13-EED4746D4E28}"/>
                </a:ext>
              </a:extLst>
            </p:cNvPr>
            <p:cNvSpPr txBox="1"/>
            <p:nvPr/>
          </p:nvSpPr>
          <p:spPr>
            <a:xfrm>
              <a:off x="6470345" y="3820069"/>
              <a:ext cx="1547477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i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Balanus</a:t>
              </a:r>
            </a:p>
            <a:p>
              <a:pPr algn="ctr"/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fundamental </a:t>
              </a:r>
            </a:p>
            <a:p>
              <a:pPr algn="ctr"/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niche</a:t>
              </a:r>
            </a:p>
          </p:txBody>
        </p:sp>
        <p:sp>
          <p:nvSpPr>
            <p:cNvPr id="2" name="Up-down Arrow 1">
              <a:extLst>
                <a:ext uri="{FF2B5EF4-FFF2-40B4-BE49-F238E27FC236}">
                  <a16:creationId xmlns:a16="http://schemas.microsoft.com/office/drawing/2014/main" id="{6F8CB228-3647-4035-2E4F-1D80E70370F8}"/>
                </a:ext>
              </a:extLst>
            </p:cNvPr>
            <p:cNvSpPr/>
            <p:nvPr/>
          </p:nvSpPr>
          <p:spPr>
            <a:xfrm>
              <a:off x="6016894" y="3460456"/>
              <a:ext cx="199438" cy="1581214"/>
            </a:xfrm>
            <a:prstGeom prst="upDownArrow">
              <a:avLst>
                <a:gd name="adj1" fmla="val 35933"/>
                <a:gd name="adj2" fmla="val 50000"/>
              </a:avLst>
            </a:prstGeom>
            <a:solidFill>
              <a:schemeClr val="tx2">
                <a:lumMod val="50000"/>
                <a:lumOff val="50000"/>
              </a:schemeClr>
            </a:solidFill>
            <a:ln w="127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4F1D7FD-AE5D-260C-2F8B-FF1344D2C3C2}"/>
              </a:ext>
            </a:extLst>
          </p:cNvPr>
          <p:cNvSpPr txBox="1"/>
          <p:nvPr/>
        </p:nvSpPr>
        <p:spPr>
          <a:xfrm>
            <a:off x="6244884" y="3043706"/>
            <a:ext cx="15474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desiccation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F98C06F-A505-48D8-748E-5CC20EC1531A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C5C6A2-40B8-21D4-A7CC-D39DD60ECFAE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biotic interactions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0E5F26-A51C-7AC0-A00E-829C5DF3F5A7}"/>
              </a:ext>
            </a:extLst>
          </p:cNvPr>
          <p:cNvSpPr txBox="1"/>
          <p:nvPr/>
        </p:nvSpPr>
        <p:spPr>
          <a:xfrm>
            <a:off x="250101" y="932251"/>
            <a:ext cx="596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Barnacles and rocky intertidal shores (Scotland)</a:t>
            </a:r>
          </a:p>
        </p:txBody>
      </p:sp>
    </p:spTree>
    <p:extLst>
      <p:ext uri="{BB962C8B-B14F-4D97-AF65-F5344CB8AC3E}">
        <p14:creationId xmlns:p14="http://schemas.microsoft.com/office/powerpoint/2010/main" val="19070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31936-C76F-D903-5E95-B8ACB23B23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9D6A46D9-9D3E-9A61-E079-DB517D7DBBA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080786" y="1228875"/>
            <a:ext cx="4111214" cy="484832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3156F4B-D4B8-DE0F-8DB6-A5CDB6445780}"/>
              </a:ext>
            </a:extLst>
          </p:cNvPr>
          <p:cNvSpPr/>
          <p:nvPr/>
        </p:nvSpPr>
        <p:spPr>
          <a:xfrm>
            <a:off x="6096001" y="2843202"/>
            <a:ext cx="6096000" cy="617254"/>
          </a:xfrm>
          <a:prstGeom prst="rect">
            <a:avLst/>
          </a:prstGeom>
          <a:solidFill>
            <a:srgbClr val="FFC000">
              <a:alpha val="3285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93472F-8F22-845C-8DEA-64BEFBA7F3C8}"/>
              </a:ext>
            </a:extLst>
          </p:cNvPr>
          <p:cNvSpPr/>
          <p:nvPr/>
        </p:nvSpPr>
        <p:spPr>
          <a:xfrm>
            <a:off x="6096000" y="3441006"/>
            <a:ext cx="6096000" cy="1639132"/>
          </a:xfrm>
          <a:prstGeom prst="rect">
            <a:avLst/>
          </a:prstGeom>
          <a:solidFill>
            <a:schemeClr val="accent4">
              <a:lumMod val="60000"/>
              <a:lumOff val="40000"/>
              <a:alpha val="32852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200032-34B0-425F-BD4B-C00C17DEC7DE}"/>
              </a:ext>
            </a:extLst>
          </p:cNvPr>
          <p:cNvSpPr txBox="1"/>
          <p:nvPr/>
        </p:nvSpPr>
        <p:spPr>
          <a:xfrm>
            <a:off x="4211375" y="6089385"/>
            <a:ext cx="65441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Helvetica" pitchFamily="2" charset="0"/>
              </a:rPr>
              <a:t>f</a:t>
            </a:r>
            <a:r>
              <a:rPr lang="en-AU" b="1" i="0" dirty="0">
                <a:effectLst/>
                <a:latin typeface="Helvetica" pitchFamily="2" charset="0"/>
              </a:rPr>
              <a:t>undamental niche: </a:t>
            </a:r>
            <a:r>
              <a:rPr lang="en-AU" i="0" dirty="0">
                <a:effectLst/>
                <a:latin typeface="Helvetica" pitchFamily="2" charset="0"/>
              </a:rPr>
              <a:t>where it </a:t>
            </a:r>
            <a:r>
              <a:rPr lang="en-AU" i="1" dirty="0">
                <a:effectLst/>
                <a:latin typeface="Helvetica" pitchFamily="2" charset="0"/>
              </a:rPr>
              <a:t>could</a:t>
            </a:r>
            <a:r>
              <a:rPr lang="en-AU" i="0" dirty="0">
                <a:effectLst/>
                <a:latin typeface="Helvetica" pitchFamily="2" charset="0"/>
              </a:rPr>
              <a:t> live? (abiotic)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F57F56-C736-D8B4-4134-4C9E4A55B30A}"/>
              </a:ext>
            </a:extLst>
          </p:cNvPr>
          <p:cNvSpPr txBox="1"/>
          <p:nvPr/>
        </p:nvSpPr>
        <p:spPr>
          <a:xfrm>
            <a:off x="4703610" y="6446215"/>
            <a:ext cx="63165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1" dirty="0">
                <a:latin typeface="Helvetica" pitchFamily="2" charset="0"/>
              </a:rPr>
              <a:t>realised niche: </a:t>
            </a:r>
            <a:r>
              <a:rPr lang="en-AU" i="0" dirty="0">
                <a:effectLst/>
                <a:latin typeface="Helvetica" pitchFamily="2" charset="0"/>
              </a:rPr>
              <a:t>where it </a:t>
            </a:r>
            <a:r>
              <a:rPr lang="en-AU" i="1" dirty="0">
                <a:effectLst/>
                <a:latin typeface="Helvetica" pitchFamily="2" charset="0"/>
              </a:rPr>
              <a:t>does</a:t>
            </a:r>
            <a:r>
              <a:rPr lang="en-AU" i="0" dirty="0">
                <a:effectLst/>
                <a:latin typeface="Helvetica" pitchFamily="2" charset="0"/>
              </a:rPr>
              <a:t> live? (abiotic &amp; biotic)</a:t>
            </a:r>
            <a:endParaRPr lang="en-US" dirty="0">
              <a:latin typeface="Helvetica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F72688-6832-1E54-367E-4608D3DBC307}"/>
              </a:ext>
            </a:extLst>
          </p:cNvPr>
          <p:cNvSpPr txBox="1"/>
          <p:nvPr/>
        </p:nvSpPr>
        <p:spPr>
          <a:xfrm>
            <a:off x="6406006" y="2892458"/>
            <a:ext cx="16118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Chthamalus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47D38F86-5D82-D661-E164-0D8120C9ED82}"/>
              </a:ext>
            </a:extLst>
          </p:cNvPr>
          <p:cNvCxnSpPr>
            <a:cxnSpLocks/>
          </p:cNvCxnSpPr>
          <p:nvPr/>
        </p:nvCxnSpPr>
        <p:spPr>
          <a:xfrm>
            <a:off x="6096000" y="5071054"/>
            <a:ext cx="4490327" cy="0"/>
          </a:xfrm>
          <a:prstGeom prst="line">
            <a:avLst/>
          </a:prstGeom>
          <a:ln>
            <a:solidFill>
              <a:schemeClr val="tx2">
                <a:lumMod val="50000"/>
                <a:lumOff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AFE75CA-52EA-19B9-9886-2856C2DEA3FF}"/>
              </a:ext>
            </a:extLst>
          </p:cNvPr>
          <p:cNvSpPr txBox="1"/>
          <p:nvPr/>
        </p:nvSpPr>
        <p:spPr>
          <a:xfrm>
            <a:off x="6064241" y="2446947"/>
            <a:ext cx="1070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tide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9BAFB48-50E5-1946-AB06-AC68812D8376}"/>
              </a:ext>
            </a:extLst>
          </p:cNvPr>
          <p:cNvCxnSpPr>
            <a:cxnSpLocks/>
          </p:cNvCxnSpPr>
          <p:nvPr/>
        </p:nvCxnSpPr>
        <p:spPr>
          <a:xfrm flipV="1">
            <a:off x="6096000" y="2804735"/>
            <a:ext cx="5462879" cy="3846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6938598C-E347-E07E-FCE3-0691786F7E54}"/>
              </a:ext>
            </a:extLst>
          </p:cNvPr>
          <p:cNvSpPr txBox="1"/>
          <p:nvPr/>
        </p:nvSpPr>
        <p:spPr>
          <a:xfrm>
            <a:off x="6064241" y="5071050"/>
            <a:ext cx="9895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B0F0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Low tide</a:t>
            </a:r>
          </a:p>
        </p:txBody>
      </p:sp>
      <p:sp>
        <p:nvSpPr>
          <p:cNvPr id="41" name="Up-down Arrow 40">
            <a:extLst>
              <a:ext uri="{FF2B5EF4-FFF2-40B4-BE49-F238E27FC236}">
                <a16:creationId xmlns:a16="http://schemas.microsoft.com/office/drawing/2014/main" id="{A36EB169-D792-487D-A33D-AEC4FE047584}"/>
              </a:ext>
            </a:extLst>
          </p:cNvPr>
          <p:cNvSpPr/>
          <p:nvPr/>
        </p:nvSpPr>
        <p:spPr>
          <a:xfrm>
            <a:off x="6016894" y="3460456"/>
            <a:ext cx="199438" cy="1581214"/>
          </a:xfrm>
          <a:prstGeom prst="upDownArrow">
            <a:avLst>
              <a:gd name="adj1" fmla="val 35933"/>
              <a:gd name="adj2" fmla="val 50000"/>
            </a:avLst>
          </a:prstGeom>
          <a:solidFill>
            <a:schemeClr val="tx2">
              <a:lumMod val="50000"/>
              <a:lumOff val="50000"/>
            </a:schemeClr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6" name="Up-down Arrow 5">
            <a:extLst>
              <a:ext uri="{FF2B5EF4-FFF2-40B4-BE49-F238E27FC236}">
                <a16:creationId xmlns:a16="http://schemas.microsoft.com/office/drawing/2014/main" id="{6A498BB5-0329-37BA-22B6-BCB1FEF6BFD9}"/>
              </a:ext>
            </a:extLst>
          </p:cNvPr>
          <p:cNvSpPr/>
          <p:nvPr/>
        </p:nvSpPr>
        <p:spPr>
          <a:xfrm>
            <a:off x="6019505" y="2849719"/>
            <a:ext cx="199438" cy="604220"/>
          </a:xfrm>
          <a:prstGeom prst="upDownArrow">
            <a:avLst>
              <a:gd name="adj1" fmla="val 35933"/>
              <a:gd name="adj2" fmla="val 50000"/>
            </a:avLst>
          </a:prstGeom>
          <a:solidFill>
            <a:srgbClr val="FFC00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FAE9473-FC51-9964-8048-5757EE4165C1}"/>
              </a:ext>
            </a:extLst>
          </p:cNvPr>
          <p:cNvGrpSpPr/>
          <p:nvPr/>
        </p:nvGrpSpPr>
        <p:grpSpPr>
          <a:xfrm>
            <a:off x="435054" y="1324950"/>
            <a:ext cx="3511691" cy="5352585"/>
            <a:chOff x="3601498" y="942781"/>
            <a:chExt cx="3774600" cy="5659935"/>
          </a:xfrm>
        </p:grpSpPr>
        <p:pic>
          <p:nvPicPr>
            <p:cNvPr id="13" name="Picture 4" descr="Mixed assemblage of Balanus and Chthamalus barnacles at Mitchell's Cove">
              <a:extLst>
                <a:ext uri="{FF2B5EF4-FFF2-40B4-BE49-F238E27FC236}">
                  <a16:creationId xmlns:a16="http://schemas.microsoft.com/office/drawing/2014/main" id="{EB8A8343-5CD1-D60F-AEE3-D09B3B8318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3601498" y="942781"/>
              <a:ext cx="3774600" cy="565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9876A00F-3FF0-688E-FD93-138852BEE220}"/>
                </a:ext>
              </a:extLst>
            </p:cNvPr>
            <p:cNvSpPr/>
            <p:nvPr/>
          </p:nvSpPr>
          <p:spPr>
            <a:xfrm rot="10800000">
              <a:off x="4160625" y="5090287"/>
              <a:ext cx="1417221" cy="1257850"/>
            </a:xfrm>
            <a:prstGeom prst="ellipse">
              <a:avLst/>
            </a:prstGeom>
            <a:noFill/>
            <a:ln w="57150"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2BBF44E-516F-C9F0-61DB-16BDEC38A3E0}"/>
                </a:ext>
              </a:extLst>
            </p:cNvPr>
            <p:cNvSpPr/>
            <p:nvPr/>
          </p:nvSpPr>
          <p:spPr>
            <a:xfrm rot="10800000">
              <a:off x="5175188" y="2269100"/>
              <a:ext cx="911662" cy="824513"/>
            </a:xfrm>
            <a:prstGeom prst="ellipse">
              <a:avLst/>
            </a:prstGeom>
            <a:noFill/>
            <a:ln w="571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EC7FEE9-9963-E33F-021D-C7F4EFF409AA}"/>
              </a:ext>
            </a:extLst>
          </p:cNvPr>
          <p:cNvGrpSpPr/>
          <p:nvPr/>
        </p:nvGrpSpPr>
        <p:grpSpPr>
          <a:xfrm>
            <a:off x="4211375" y="3151829"/>
            <a:ext cx="6099716" cy="1414597"/>
            <a:chOff x="4211375" y="3151829"/>
            <a:chExt cx="6099716" cy="1414597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24EFDE1-3961-2324-0ABE-A8EE74E4630C}"/>
                </a:ext>
              </a:extLst>
            </p:cNvPr>
            <p:cNvSpPr txBox="1"/>
            <p:nvPr/>
          </p:nvSpPr>
          <p:spPr>
            <a:xfrm>
              <a:off x="6469559" y="3981651"/>
              <a:ext cx="154747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fundamental </a:t>
              </a:r>
            </a:p>
            <a:p>
              <a:pPr algn="ctr"/>
              <a:r>
                <a:rPr lang="en-US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niche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4BF3A1B-EE92-AE07-3838-214671591878}"/>
                </a:ext>
              </a:extLst>
            </p:cNvPr>
            <p:cNvSpPr txBox="1"/>
            <p:nvPr/>
          </p:nvSpPr>
          <p:spPr>
            <a:xfrm>
              <a:off x="4211375" y="3151829"/>
              <a:ext cx="609971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400" b="1" dirty="0" err="1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realised</a:t>
              </a:r>
              <a:r>
                <a:rPr lang="en-US" sz="1400" b="1" dirty="0">
                  <a:solidFill>
                    <a:schemeClr val="accent2">
                      <a:lumMod val="75000"/>
                    </a:schemeClr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 niche</a:t>
              </a:r>
            </a:p>
          </p:txBody>
        </p:sp>
      </p:grpSp>
      <p:sp>
        <p:nvSpPr>
          <p:cNvPr id="28" name="Up-down Arrow 27">
            <a:extLst>
              <a:ext uri="{FF2B5EF4-FFF2-40B4-BE49-F238E27FC236}">
                <a16:creationId xmlns:a16="http://schemas.microsoft.com/office/drawing/2014/main" id="{30CBAC1E-D763-9317-B802-4CC93A02A8AB}"/>
              </a:ext>
            </a:extLst>
          </p:cNvPr>
          <p:cNvSpPr/>
          <p:nvPr/>
        </p:nvSpPr>
        <p:spPr>
          <a:xfrm>
            <a:off x="5777903" y="2849719"/>
            <a:ext cx="199438" cy="2191951"/>
          </a:xfrm>
          <a:prstGeom prst="upDownArrow">
            <a:avLst>
              <a:gd name="adj1" fmla="val 35933"/>
              <a:gd name="adj2" fmla="val 50000"/>
            </a:avLst>
          </a:prstGeom>
          <a:solidFill>
            <a:srgbClr val="FFC000"/>
          </a:solidFill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B96C27-7A1E-84B2-FAAD-4B44C191C89C}"/>
              </a:ext>
            </a:extLst>
          </p:cNvPr>
          <p:cNvSpPr txBox="1"/>
          <p:nvPr/>
        </p:nvSpPr>
        <p:spPr>
          <a:xfrm>
            <a:off x="4211375" y="2880222"/>
            <a:ext cx="1447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i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Chthamalus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fundamental  </a:t>
            </a:r>
          </a:p>
          <a:p>
            <a:pPr algn="ctr"/>
            <a:r>
              <a:rPr lang="en-US" sz="1600" b="1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niche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300D15E-E91B-0CB7-CB00-3035D5C9C112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60482124-59CA-02C0-0517-703095DF2E55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2. Species niches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– biotic interactions regulate niche availability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417D27-96C3-AAC0-C3EC-A943A85E93C0}"/>
              </a:ext>
            </a:extLst>
          </p:cNvPr>
          <p:cNvSpPr txBox="1"/>
          <p:nvPr/>
        </p:nvSpPr>
        <p:spPr>
          <a:xfrm>
            <a:off x="250101" y="932251"/>
            <a:ext cx="5961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Barnacles and rocky intertidal shores (Scotland)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41D162-DDEA-5404-62D2-B66B064BEA93}"/>
              </a:ext>
            </a:extLst>
          </p:cNvPr>
          <p:cNvSpPr txBox="1"/>
          <p:nvPr/>
        </p:nvSpPr>
        <p:spPr>
          <a:xfrm>
            <a:off x="4125363" y="3670450"/>
            <a:ext cx="61020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i="1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Balanus</a:t>
            </a:r>
          </a:p>
        </p:txBody>
      </p:sp>
    </p:spTree>
    <p:extLst>
      <p:ext uri="{BB962C8B-B14F-4D97-AF65-F5344CB8AC3E}">
        <p14:creationId xmlns:p14="http://schemas.microsoft.com/office/powerpoint/2010/main" val="2157772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 animBg="1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green field near a beach&#10;&#10;AI-generated content may be incorrect.">
            <a:extLst>
              <a:ext uri="{FF2B5EF4-FFF2-40B4-BE49-F238E27FC236}">
                <a16:creationId xmlns:a16="http://schemas.microsoft.com/office/drawing/2014/main" id="{3FA5D90F-4A1A-E4A0-9BCA-402B952F85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4182" y="3920155"/>
            <a:ext cx="3293514" cy="2470135"/>
          </a:xfrm>
          <a:prstGeom prst="rect">
            <a:avLst/>
          </a:prstGeom>
        </p:spPr>
      </p:pic>
      <p:pic>
        <p:nvPicPr>
          <p:cNvPr id="8" name="Picture 7" descr="A building on a beach&#10;&#10;AI-generated content may be incorrect.">
            <a:extLst>
              <a:ext uri="{FF2B5EF4-FFF2-40B4-BE49-F238E27FC236}">
                <a16:creationId xmlns:a16="http://schemas.microsoft.com/office/drawing/2014/main" id="{AA7EFC4E-7F37-F94B-048F-775F7208AF7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628" y="978321"/>
            <a:ext cx="3285091" cy="1639116"/>
          </a:xfrm>
          <a:prstGeom prst="rect">
            <a:avLst/>
          </a:prstGeom>
        </p:spPr>
      </p:pic>
      <p:pic>
        <p:nvPicPr>
          <p:cNvPr id="20" name="Picture 19" descr="A beach with a green field and blue water&#10;&#10;AI-generated content may be incorrect.">
            <a:extLst>
              <a:ext uri="{FF2B5EF4-FFF2-40B4-BE49-F238E27FC236}">
                <a16:creationId xmlns:a16="http://schemas.microsoft.com/office/drawing/2014/main" id="{8BD9FAA9-7320-7A89-FE66-C469567EEFA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5628" y="3920155"/>
            <a:ext cx="3293514" cy="2470135"/>
          </a:xfrm>
          <a:prstGeom prst="rect">
            <a:avLst/>
          </a:prstGeom>
        </p:spPr>
      </p:pic>
      <p:pic>
        <p:nvPicPr>
          <p:cNvPr id="10" name="Picture 9" descr="A body of water with grass and buildings in the background&#10;&#10;AI-generated content may be incorrect.">
            <a:extLst>
              <a:ext uri="{FF2B5EF4-FFF2-40B4-BE49-F238E27FC236}">
                <a16:creationId xmlns:a16="http://schemas.microsoft.com/office/drawing/2014/main" id="{A75FEAA7-31E3-09EA-1809-374E508C23B6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66535" y="969910"/>
            <a:ext cx="3295792" cy="27808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4A6338F-D6F5-3D11-9714-81E60D6CB998}"/>
              </a:ext>
            </a:extLst>
          </p:cNvPr>
          <p:cNvSpPr/>
          <p:nvPr/>
        </p:nvSpPr>
        <p:spPr>
          <a:xfrm>
            <a:off x="-4482" y="0"/>
            <a:ext cx="12240000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B151E-8582-867E-3D32-95DBA6884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412" y="1545163"/>
            <a:ext cx="8139539" cy="2068743"/>
          </a:xfrm>
        </p:spPr>
        <p:txBody>
          <a:bodyPr>
            <a:norm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1) Explain the concept of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ecological hierarchy</a:t>
            </a: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define an organism’s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niche</a:t>
            </a: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2) Identify and describe different individual-level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species interactions</a:t>
            </a:r>
            <a:endParaRPr lang="en-AU" sz="18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3) Compare and contrast processes that shape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species distribution</a:t>
            </a: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AU" sz="1800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species abundance </a:t>
            </a:r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within ecological communities.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F94D9E-5F5F-26B5-A29E-CC2F75B4E77C}"/>
              </a:ext>
            </a:extLst>
          </p:cNvPr>
          <p:cNvSpPr txBox="1"/>
          <p:nvPr/>
        </p:nvSpPr>
        <p:spPr>
          <a:xfrm>
            <a:off x="347879" y="4268283"/>
            <a:ext cx="8018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do some species dominate coastal habitats - but not others?</a:t>
            </a:r>
          </a:p>
          <a:p>
            <a:endParaRPr lang="en-US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is ecology more complex than rocket science? 🚀 🚀 🚀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481AD2AC-A82E-75F0-18B0-0579B742FA77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Introduction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F58FF86-F42E-E596-8348-BBEA7AE23C63}"/>
              </a:ext>
            </a:extLst>
          </p:cNvPr>
          <p:cNvSpPr txBox="1"/>
          <p:nvPr/>
        </p:nvSpPr>
        <p:spPr>
          <a:xfrm>
            <a:off x="373412" y="969910"/>
            <a:ext cx="26773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Learning objectives: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E6A356E-8A03-207D-9DE7-37E60006FF3B}"/>
              </a:ext>
            </a:extLst>
          </p:cNvPr>
          <p:cNvSpPr txBox="1"/>
          <p:nvPr/>
        </p:nvSpPr>
        <p:spPr>
          <a:xfrm>
            <a:off x="373412" y="4064041"/>
            <a:ext cx="30332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b="1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Pre-seminar questions:</a:t>
            </a:r>
            <a:endParaRPr lang="en-US" sz="2000" b="1" dirty="0">
              <a:solidFill>
                <a:schemeClr val="accent1">
                  <a:lumMod val="75000"/>
                </a:schemeClr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285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2DA10-E092-FB88-53CF-1E931C7316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6D57F97-53B6-7DCF-CBED-769ADA3F0B10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7586003-A231-5395-7521-B2B72A797AC9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– what are the outcomes when two species interact?</a:t>
            </a:r>
          </a:p>
        </p:txBody>
      </p:sp>
      <p:pic>
        <p:nvPicPr>
          <p:cNvPr id="17" name="Picture 16" descr="A multicolored triangle with black background&#10;&#10;AI-generated content may be incorrect.">
            <a:extLst>
              <a:ext uri="{FF2B5EF4-FFF2-40B4-BE49-F238E27FC236}">
                <a16:creationId xmlns:a16="http://schemas.microsoft.com/office/drawing/2014/main" id="{A22734AD-15D4-B31D-2B4C-5409DA3B00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72780" y="2238173"/>
            <a:ext cx="3776235" cy="2840999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778F36C-53B0-0DA5-8575-FC96BD314A48}"/>
              </a:ext>
            </a:extLst>
          </p:cNvPr>
          <p:cNvSpPr/>
          <p:nvPr/>
        </p:nvSpPr>
        <p:spPr>
          <a:xfrm>
            <a:off x="3456816" y="5575610"/>
            <a:ext cx="1717288" cy="59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DEE2D8F-D615-399B-A7BE-9A0D307C3290}"/>
              </a:ext>
            </a:extLst>
          </p:cNvPr>
          <p:cNvSpPr/>
          <p:nvPr/>
        </p:nvSpPr>
        <p:spPr>
          <a:xfrm>
            <a:off x="5941398" y="5575610"/>
            <a:ext cx="1717288" cy="594892"/>
          </a:xfrm>
          <a:prstGeom prst="round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F5842B-930E-CF21-691B-9B3D4BA0A62D}"/>
              </a:ext>
            </a:extLst>
          </p:cNvPr>
          <p:cNvSpPr txBox="1"/>
          <p:nvPr/>
        </p:nvSpPr>
        <p:spPr>
          <a:xfrm>
            <a:off x="3688266" y="5713060"/>
            <a:ext cx="14858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Species 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89CE51-0CCF-5E05-8984-C811E01D3AD9}"/>
              </a:ext>
            </a:extLst>
          </p:cNvPr>
          <p:cNvSpPr txBox="1"/>
          <p:nvPr/>
        </p:nvSpPr>
        <p:spPr>
          <a:xfrm>
            <a:off x="6122168" y="5688390"/>
            <a:ext cx="61052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Species B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004A2E-A0A6-5951-866B-C48C11393BD0}"/>
              </a:ext>
            </a:extLst>
          </p:cNvPr>
          <p:cNvSpPr txBox="1"/>
          <p:nvPr/>
        </p:nvSpPr>
        <p:spPr>
          <a:xfrm>
            <a:off x="5359336" y="5713060"/>
            <a:ext cx="138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895C31-5F13-6A4D-BFC5-403F257584D5}"/>
              </a:ext>
            </a:extLst>
          </p:cNvPr>
          <p:cNvSpPr txBox="1"/>
          <p:nvPr/>
        </p:nvSpPr>
        <p:spPr>
          <a:xfrm>
            <a:off x="7947684" y="5688390"/>
            <a:ext cx="13841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8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=.     ……?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461DC6-D59A-8F13-2D0D-416F067650EA}"/>
              </a:ext>
            </a:extLst>
          </p:cNvPr>
          <p:cNvSpPr txBox="1"/>
          <p:nvPr/>
        </p:nvSpPr>
        <p:spPr>
          <a:xfrm>
            <a:off x="4431185" y="1874949"/>
            <a:ext cx="3197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Ecological hierarchy</a:t>
            </a:r>
            <a:endParaRPr 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EBD10-3460-DEED-342D-2349B9AE6763}"/>
              </a:ext>
            </a:extLst>
          </p:cNvPr>
          <p:cNvSpPr txBox="1"/>
          <p:nvPr/>
        </p:nvSpPr>
        <p:spPr>
          <a:xfrm>
            <a:off x="7689801" y="2339070"/>
            <a:ext cx="3197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Biosphere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1ECD18-17BB-7A0B-E638-56294BBF9B55}"/>
              </a:ext>
            </a:extLst>
          </p:cNvPr>
          <p:cNvSpPr txBox="1"/>
          <p:nvPr/>
        </p:nvSpPr>
        <p:spPr>
          <a:xfrm>
            <a:off x="5941398" y="4784673"/>
            <a:ext cx="31973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Organism</a:t>
            </a:r>
            <a:endParaRPr lang="en-US" sz="16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4A6EDF-5216-97FA-2F56-3B0E520F760B}"/>
              </a:ext>
            </a:extLst>
          </p:cNvPr>
          <p:cNvCxnSpPr>
            <a:cxnSpLocks/>
          </p:cNvCxnSpPr>
          <p:nvPr/>
        </p:nvCxnSpPr>
        <p:spPr>
          <a:xfrm flipV="1">
            <a:off x="5728396" y="2238173"/>
            <a:ext cx="1961405" cy="2840999"/>
          </a:xfrm>
          <a:prstGeom prst="straightConnector1">
            <a:avLst/>
          </a:prstGeom>
          <a:ln w="31750">
            <a:solidFill>
              <a:schemeClr val="bg1">
                <a:lumMod val="65000"/>
              </a:schemeClr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5B06ABC-492B-F032-2B5F-16A0E982ED3F}"/>
              </a:ext>
            </a:extLst>
          </p:cNvPr>
          <p:cNvSpPr txBox="1"/>
          <p:nvPr/>
        </p:nvSpPr>
        <p:spPr>
          <a:xfrm>
            <a:off x="475414" y="1054679"/>
            <a:ext cx="52529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16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Organisms at the base of the pyramid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5830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/>
      <p:bldP spid="8" grpId="0"/>
      <p:bldP spid="9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D57E93-8B0D-70CD-0883-0117DAEC5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gh diversity on coral reefs—a very big game of rock-paper-scissors">
            <a:extLst>
              <a:ext uri="{FF2B5EF4-FFF2-40B4-BE49-F238E27FC236}">
                <a16:creationId xmlns:a16="http://schemas.microsoft.com/office/drawing/2014/main" id="{4FD3477C-D9EB-FC7F-E3B0-5917F172FB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57102" y="3115548"/>
            <a:ext cx="3779520" cy="28346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en Corals Spill Their Guts">
            <a:extLst>
              <a:ext uri="{FF2B5EF4-FFF2-40B4-BE49-F238E27FC236}">
                <a16:creationId xmlns:a16="http://schemas.microsoft.com/office/drawing/2014/main" id="{3327C02A-A1F3-F637-B27C-4028062026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7957" y="3109179"/>
            <a:ext cx="3051058" cy="284101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76C473F-C381-5B9D-58DE-719DA0883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0093" y="3115548"/>
            <a:ext cx="3773929" cy="28346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2389374A-39AC-A347-C740-A698ECB5EE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2107013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tx1"/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20" name="Picture 19" descr="Flat round minus sign red icon, button ...">
            <a:extLst>
              <a:ext uri="{FF2B5EF4-FFF2-40B4-BE49-F238E27FC236}">
                <a16:creationId xmlns:a16="http://schemas.microsoft.com/office/drawing/2014/main" id="{5F964639-BFA7-EB02-A5E5-2BA902C3A8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Flat round minus sign red icon, button ...">
            <a:extLst>
              <a:ext uri="{FF2B5EF4-FFF2-40B4-BE49-F238E27FC236}">
                <a16:creationId xmlns:a16="http://schemas.microsoft.com/office/drawing/2014/main" id="{82C5DBE0-F0B0-50B1-8DD5-C01A0392F3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0CC3A0F-57A7-9FF1-9DF8-B9772E517A64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572A113-27A1-DE3D-CD83-63B7F052A186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A2067AD-3136-9C8C-DBE2-DD774F27D1A6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AB67EF6-AF30-4C3C-B80A-85F34C1CA610}"/>
              </a:ext>
            </a:extLst>
          </p:cNvPr>
          <p:cNvGrpSpPr/>
          <p:nvPr/>
        </p:nvGrpSpPr>
        <p:grpSpPr>
          <a:xfrm>
            <a:off x="4008736" y="1501288"/>
            <a:ext cx="1701274" cy="545390"/>
            <a:chOff x="4008736" y="1501288"/>
            <a:chExt cx="1701274" cy="545390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A4F7177-4258-20F6-B2A3-BB417B21E2D6}"/>
                </a:ext>
              </a:extLst>
            </p:cNvPr>
            <p:cNvSpPr/>
            <p:nvPr/>
          </p:nvSpPr>
          <p:spPr>
            <a:xfrm>
              <a:off x="4008736" y="1501288"/>
              <a:ext cx="216000" cy="216000"/>
            </a:xfrm>
            <a:prstGeom prst="ellipse">
              <a:avLst/>
            </a:prstGeom>
            <a:solidFill>
              <a:schemeClr val="bg1"/>
            </a:solidFill>
            <a:ln w="952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2012D28-416A-327E-9002-7AD97FF32353}"/>
                </a:ext>
              </a:extLst>
            </p:cNvPr>
            <p:cNvSpPr txBox="1"/>
            <p:nvPr/>
          </p:nvSpPr>
          <p:spPr>
            <a:xfrm>
              <a:off x="4015892" y="1738901"/>
              <a:ext cx="16941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Can be asymmetric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37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A9244-41F7-9590-F3B8-873A13A0E8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6" name="Picture 4" descr="Shark Eats Invasive Lionfish off Spear | Shane Gross">
            <a:extLst>
              <a:ext uri="{FF2B5EF4-FFF2-40B4-BE49-F238E27FC236}">
                <a16:creationId xmlns:a16="http://schemas.microsoft.com/office/drawing/2014/main" id="{C62D58CA-C849-088C-59D2-14984E854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0309" y="3699313"/>
            <a:ext cx="3505200" cy="23241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2" name="Picture 10" descr="A Lionfish's stomach can expand up to 30 times its normal size ...">
            <a:extLst>
              <a:ext uri="{FF2B5EF4-FFF2-40B4-BE49-F238E27FC236}">
                <a16:creationId xmlns:a16="http://schemas.microsoft.com/office/drawing/2014/main" id="{295BD206-614E-A782-4AAA-0E58DAA2E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65476" y="3703888"/>
            <a:ext cx="3096686" cy="231952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4" name="Picture 12" descr="The Truth About Invasive Lionfish ...">
            <a:extLst>
              <a:ext uri="{FF2B5EF4-FFF2-40B4-BE49-F238E27FC236}">
                <a16:creationId xmlns:a16="http://schemas.microsoft.com/office/drawing/2014/main" id="{B4D5ABFE-02E0-219C-8003-123841D11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24802" y="3706702"/>
            <a:ext cx="2040673" cy="2324100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166" name="Picture 14" descr="Invasive Lionfish are Delicious — But is it Safe to Eat Them? | Oceana">
            <a:extLst>
              <a:ext uri="{FF2B5EF4-FFF2-40B4-BE49-F238E27FC236}">
                <a16:creationId xmlns:a16="http://schemas.microsoft.com/office/drawing/2014/main" id="{6A3B1F96-EC38-DB2D-0DCE-6A53E11CB4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5259" y="3693618"/>
            <a:ext cx="2241396" cy="232979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A3E1E9-92FD-B77C-9052-D2B9F7CEC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833305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147684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Predation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Lionfish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9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AAD0D892-99D7-7F0A-5A2B-FA944FAFB1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1848672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lat round minus sign red icon, button ...">
            <a:extLst>
              <a:ext uri="{FF2B5EF4-FFF2-40B4-BE49-F238E27FC236}">
                <a16:creationId xmlns:a16="http://schemas.microsoft.com/office/drawing/2014/main" id="{EA3E7073-8A89-94B9-89FB-3FD8F88F1E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Flat round minus sign red icon, button ...">
            <a:extLst>
              <a:ext uri="{FF2B5EF4-FFF2-40B4-BE49-F238E27FC236}">
                <a16:creationId xmlns:a16="http://schemas.microsoft.com/office/drawing/2014/main" id="{7693B7B6-5B41-C3EE-C1A0-46347A4A3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Flat round minus sign red icon, button ...">
            <a:extLst>
              <a:ext uri="{FF2B5EF4-FFF2-40B4-BE49-F238E27FC236}">
                <a16:creationId xmlns:a16="http://schemas.microsoft.com/office/drawing/2014/main" id="{0E0C67AC-08E7-92D9-1AF3-CBC523ABFF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1888790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2C33E66-1B45-0603-400F-3FBAEE8E53DF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28023E0-1935-6F6B-76E3-2B2AB018A848}"/>
              </a:ext>
            </a:extLst>
          </p:cNvPr>
          <p:cNvCxnSpPr>
            <a:cxnSpLocks/>
          </p:cNvCxnSpPr>
          <p:nvPr/>
        </p:nvCxnSpPr>
        <p:spPr>
          <a:xfrm>
            <a:off x="1268643" y="1813633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2A38B38D-E76C-E099-92B5-2D4B28535A1F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78B7E0-E5FD-E967-0A6F-69F8C9C86B47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176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8790-9CA2-C67A-1DE4-9EA4D41365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The TRUTH about WORMS in Fish... Catch Clean Cook (Sea Trout ...">
            <a:extLst>
              <a:ext uri="{FF2B5EF4-FFF2-40B4-BE49-F238E27FC236}">
                <a16:creationId xmlns:a16="http://schemas.microsoft.com/office/drawing/2014/main" id="{567176DE-6203-ACDF-D2F8-C7FCD9FF0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1765" y="3943701"/>
            <a:ext cx="4251604" cy="23808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Stunned fisherman finds tongue-eating parasite 'like a blue-eyed ...">
            <a:extLst>
              <a:ext uri="{FF2B5EF4-FFF2-40B4-BE49-F238E27FC236}">
                <a16:creationId xmlns:a16="http://schemas.microsoft.com/office/drawing/2014/main" id="{AB1AFA6A-DC4D-944C-D15D-151876F958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37565" y="3937695"/>
            <a:ext cx="4232708" cy="238089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B57788-FF87-EC67-4256-CBB74EA094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108642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Predation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Lionfish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Parasitism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Marine worms, isopods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3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10913373-09F2-A83A-11FA-42EE53E93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1848672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lat round minus sign red icon, button ...">
            <a:extLst>
              <a:ext uri="{FF2B5EF4-FFF2-40B4-BE49-F238E27FC236}">
                <a16:creationId xmlns:a16="http://schemas.microsoft.com/office/drawing/2014/main" id="{B72F7A6B-AAD6-CC7B-7C72-773E1AC7B5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8A854E58-552D-D974-55F6-C5144D4148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22780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Flat round minus sign red icon, button ...">
            <a:extLst>
              <a:ext uri="{FF2B5EF4-FFF2-40B4-BE49-F238E27FC236}">
                <a16:creationId xmlns:a16="http://schemas.microsoft.com/office/drawing/2014/main" id="{DF431E1B-65F9-8E23-5209-11BCD8D13F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lat round minus sign red icon, button ...">
            <a:extLst>
              <a:ext uri="{FF2B5EF4-FFF2-40B4-BE49-F238E27FC236}">
                <a16:creationId xmlns:a16="http://schemas.microsoft.com/office/drawing/2014/main" id="{28DB7ECC-A334-1659-99AB-91359B3B94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1888790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Flat round minus sign red icon, button ...">
            <a:extLst>
              <a:ext uri="{FF2B5EF4-FFF2-40B4-BE49-F238E27FC236}">
                <a16:creationId xmlns:a16="http://schemas.microsoft.com/office/drawing/2014/main" id="{DE6BB960-D72C-7340-A643-938B698A12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225213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973849-6972-2670-8E87-2549B3EAC631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C2BF2BA-6016-939C-AC2A-B67E8AEE67FB}"/>
              </a:ext>
            </a:extLst>
          </p:cNvPr>
          <p:cNvCxnSpPr>
            <a:cxnSpLocks/>
          </p:cNvCxnSpPr>
          <p:nvPr/>
        </p:nvCxnSpPr>
        <p:spPr>
          <a:xfrm>
            <a:off x="1268643" y="1813633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617D903-3990-29FA-1D2B-348582B47A0B}"/>
              </a:ext>
            </a:extLst>
          </p:cNvPr>
          <p:cNvCxnSpPr>
            <a:cxnSpLocks/>
          </p:cNvCxnSpPr>
          <p:nvPr/>
        </p:nvCxnSpPr>
        <p:spPr>
          <a:xfrm flipV="1">
            <a:off x="1268643" y="217872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A938538E-FF7A-677F-BD1E-F232196539E0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8E86A65-ADE1-5275-3E45-2BB4C5BA7A53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190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643ED-4612-AC46-9380-427FF61F8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 descr="680+ Cleaner Wrasse Stock Photos, Pictures &amp; Royalty-Free Images ...">
            <a:extLst>
              <a:ext uri="{FF2B5EF4-FFF2-40B4-BE49-F238E27FC236}">
                <a16:creationId xmlns:a16="http://schemas.microsoft.com/office/drawing/2014/main" id="{EDD19E89-2F06-AFE2-AABC-61EE3C510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47716" y="4180407"/>
            <a:ext cx="3112494" cy="220214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Bluestreak Cleaner Wrasse (Labroides dimidiatus) | Red Sea Creatures">
            <a:extLst>
              <a:ext uri="{FF2B5EF4-FFF2-40B4-BE49-F238E27FC236}">
                <a16:creationId xmlns:a16="http://schemas.microsoft.com/office/drawing/2014/main" id="{A05212BB-0F61-AF9B-E49C-D25B2D443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6063" y="4180407"/>
            <a:ext cx="3312597" cy="2209421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4" name="Picture 6" descr="False cleanerfish | Churaumi Fish Encyclopedia | Okinawa Churaumi ...">
            <a:extLst>
              <a:ext uri="{FF2B5EF4-FFF2-40B4-BE49-F238E27FC236}">
                <a16:creationId xmlns:a16="http://schemas.microsoft.com/office/drawing/2014/main" id="{FE8FEF89-7284-3A21-3D11-EDE123EAA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653" y="4180408"/>
            <a:ext cx="3320167" cy="2209420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6" name="Picture 8" descr="False cleanerfish | Churaumi Fish Encyclopedia | Okinawa Churaumi ...">
            <a:extLst>
              <a:ext uri="{FF2B5EF4-FFF2-40B4-BE49-F238E27FC236}">
                <a16:creationId xmlns:a16="http://schemas.microsoft.com/office/drawing/2014/main" id="{B7644E0F-8B4A-02D0-1CDE-1C1195A32A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45653" y="5390135"/>
            <a:ext cx="1445425" cy="1364892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FFC795E-252A-2957-1BBF-C18E5B5C57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048845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Predation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Lionfish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Parasitism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Marine worms, isopods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Mutualism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Cleaner wrasse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25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C1D99D27-F5C7-7B6F-6968-8A1F13946C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1848672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Flat round minus sign red icon, button ...">
            <a:extLst>
              <a:ext uri="{FF2B5EF4-FFF2-40B4-BE49-F238E27FC236}">
                <a16:creationId xmlns:a16="http://schemas.microsoft.com/office/drawing/2014/main" id="{2F428C34-ECD4-515D-9ABB-62CD3C128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8FF5A95C-3343-7FDD-A69F-B3C5EBF0F5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22780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Flat round plus sign green icon, button. Positive symbol isolated ...">
            <a:extLst>
              <a:ext uri="{FF2B5EF4-FFF2-40B4-BE49-F238E27FC236}">
                <a16:creationId xmlns:a16="http://schemas.microsoft.com/office/drawing/2014/main" id="{E6004565-DDDA-8664-9D6F-492223D138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606934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Flat round minus sign red icon, button ...">
            <a:extLst>
              <a:ext uri="{FF2B5EF4-FFF2-40B4-BE49-F238E27FC236}">
                <a16:creationId xmlns:a16="http://schemas.microsoft.com/office/drawing/2014/main" id="{DB6D0B36-1543-63C2-ECAF-E381637CF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Flat round minus sign red icon, button ...">
            <a:extLst>
              <a:ext uri="{FF2B5EF4-FFF2-40B4-BE49-F238E27FC236}">
                <a16:creationId xmlns:a16="http://schemas.microsoft.com/office/drawing/2014/main" id="{925982AE-0C74-5AC6-220A-CA26766FC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1888790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lat round minus sign red icon, button ...">
            <a:extLst>
              <a:ext uri="{FF2B5EF4-FFF2-40B4-BE49-F238E27FC236}">
                <a16:creationId xmlns:a16="http://schemas.microsoft.com/office/drawing/2014/main" id="{2089FA37-E218-B86C-A31F-9F71C9BC3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225213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Flat round plus sign green icon, button. Positive symbol isolated ...">
            <a:extLst>
              <a:ext uri="{FF2B5EF4-FFF2-40B4-BE49-F238E27FC236}">
                <a16:creationId xmlns:a16="http://schemas.microsoft.com/office/drawing/2014/main" id="{026511B4-E1B7-98A5-29E9-339A036C2C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061" y="2599787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A015F2-8E65-F4CC-9D89-ED0EFC22538D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6BDFADA-423F-87F4-0E4B-C136140AA778}"/>
              </a:ext>
            </a:extLst>
          </p:cNvPr>
          <p:cNvCxnSpPr>
            <a:cxnSpLocks/>
          </p:cNvCxnSpPr>
          <p:nvPr/>
        </p:nvCxnSpPr>
        <p:spPr>
          <a:xfrm>
            <a:off x="1268643" y="1813633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BC41D16-B13A-A315-7954-75805CA4A146}"/>
              </a:ext>
            </a:extLst>
          </p:cNvPr>
          <p:cNvCxnSpPr>
            <a:cxnSpLocks/>
          </p:cNvCxnSpPr>
          <p:nvPr/>
        </p:nvCxnSpPr>
        <p:spPr>
          <a:xfrm flipV="1">
            <a:off x="1268643" y="217872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F938807-BB20-2563-CDE1-ABAFBCE4039F}"/>
              </a:ext>
            </a:extLst>
          </p:cNvPr>
          <p:cNvCxnSpPr>
            <a:cxnSpLocks/>
          </p:cNvCxnSpPr>
          <p:nvPr/>
        </p:nvCxnSpPr>
        <p:spPr>
          <a:xfrm>
            <a:off x="1268643" y="2544032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E91826C-97E3-75F5-BBE0-C17F03A3EB42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54BA06-7DF6-6FE6-9E63-DF269CB81823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1298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C7AE6-5F37-952B-0C1F-44B886B54C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8" name="Picture 10" descr="Remora - Animal Facts for Kids - Characteristics &amp; Pictures">
            <a:extLst>
              <a:ext uri="{FF2B5EF4-FFF2-40B4-BE49-F238E27FC236}">
                <a16:creationId xmlns:a16="http://schemas.microsoft.com/office/drawing/2014/main" id="{D4EBAA65-8929-BC30-E6A1-00090D4B5F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5475" y="4144592"/>
            <a:ext cx="3377118" cy="223768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3020" name="Picture 12" descr="1+ Thousand Barnacle Whale Royalty-Free ...">
            <a:extLst>
              <a:ext uri="{FF2B5EF4-FFF2-40B4-BE49-F238E27FC236}">
                <a16:creationId xmlns:a16="http://schemas.microsoft.com/office/drawing/2014/main" id="{574B7758-60BC-865C-9E9E-20D321C847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8131" y="4144591"/>
            <a:ext cx="3375913" cy="224651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2" name="Picture 14" descr="Are Barnacles on Whales Normal or ...">
            <a:extLst>
              <a:ext uri="{FF2B5EF4-FFF2-40B4-BE49-F238E27FC236}">
                <a16:creationId xmlns:a16="http://schemas.microsoft.com/office/drawing/2014/main" id="{C11A2E63-2C8C-CFE2-D245-6F1FEE59D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9440" y="4144590"/>
            <a:ext cx="2019829" cy="2246517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24" name="Picture 16" descr="Remora Fish, Suckers of the Sea, Inspire New Adhesives">
            <a:extLst>
              <a:ext uri="{FF2B5EF4-FFF2-40B4-BE49-F238E27FC236}">
                <a16:creationId xmlns:a16="http://schemas.microsoft.com/office/drawing/2014/main" id="{D6807BF5-B82F-ACFE-F024-44A20DE51F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13314" y="4144592"/>
            <a:ext cx="2482686" cy="22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6086347-25E4-E80E-5C53-4F564595A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345368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Predation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Lionfish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Parasitism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Marine worms, isopods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Mutualism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Cleaner wrasse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295368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Commensalism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tx1"/>
                          </a:solidFill>
                        </a:rPr>
                        <a:t>Remora fish, barnacles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25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60ADB340-BD6D-B4FB-086D-1F504A4DAD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1848672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Flat round minus sign red icon, button ...">
            <a:extLst>
              <a:ext uri="{FF2B5EF4-FFF2-40B4-BE49-F238E27FC236}">
                <a16:creationId xmlns:a16="http://schemas.microsoft.com/office/drawing/2014/main" id="{BB049FAD-C6AC-6748-68B5-3E44363DC4A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DF7C90AB-01AF-1680-C138-2924FB03BE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22780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 descr="Flat round plus sign green icon, button. Positive symbol isolated ...">
            <a:extLst>
              <a:ext uri="{FF2B5EF4-FFF2-40B4-BE49-F238E27FC236}">
                <a16:creationId xmlns:a16="http://schemas.microsoft.com/office/drawing/2014/main" id="{0332BFDD-E828-E919-3213-00C38D68EB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606934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4AA30C31-B6B2-22F8-C0CC-6657051D9E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96376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Flat round minus sign red icon, button ...">
            <a:extLst>
              <a:ext uri="{FF2B5EF4-FFF2-40B4-BE49-F238E27FC236}">
                <a16:creationId xmlns:a16="http://schemas.microsoft.com/office/drawing/2014/main" id="{B9B44F25-EFE1-57C5-F2E0-734C4881FC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 descr="Flat round minus sign red icon, button ...">
            <a:extLst>
              <a:ext uri="{FF2B5EF4-FFF2-40B4-BE49-F238E27FC236}">
                <a16:creationId xmlns:a16="http://schemas.microsoft.com/office/drawing/2014/main" id="{0C6D05C8-DBC4-A19B-DB2F-763D0CCB7E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1888790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Flat round minus sign red icon, button ...">
            <a:extLst>
              <a:ext uri="{FF2B5EF4-FFF2-40B4-BE49-F238E27FC236}">
                <a16:creationId xmlns:a16="http://schemas.microsoft.com/office/drawing/2014/main" id="{7E794BE8-F451-262C-B27E-F5DFE8F1ED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225213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Flat round plus sign green icon, button. Positive symbol isolated ...">
            <a:extLst>
              <a:ext uri="{FF2B5EF4-FFF2-40B4-BE49-F238E27FC236}">
                <a16:creationId xmlns:a16="http://schemas.microsoft.com/office/drawing/2014/main" id="{570C3567-151A-3E4D-30A7-E524D511EA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061" y="2599787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Oval 34">
            <a:extLst>
              <a:ext uri="{FF2B5EF4-FFF2-40B4-BE49-F238E27FC236}">
                <a16:creationId xmlns:a16="http://schemas.microsoft.com/office/drawing/2014/main" id="{334A9B57-BDFE-2AC5-FDAB-F9F768519AC6}"/>
              </a:ext>
            </a:extLst>
          </p:cNvPr>
          <p:cNvSpPr/>
          <p:nvPr/>
        </p:nvSpPr>
        <p:spPr>
          <a:xfrm>
            <a:off x="5951033" y="2986063"/>
            <a:ext cx="216000" cy="216000"/>
          </a:xfrm>
          <a:prstGeom prst="ellips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3548BF-42A7-3157-1DC9-AE6E05081113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60775B9-92F3-1A6D-58D2-2ABCCBDAA905}"/>
              </a:ext>
            </a:extLst>
          </p:cNvPr>
          <p:cNvCxnSpPr>
            <a:cxnSpLocks/>
          </p:cNvCxnSpPr>
          <p:nvPr/>
        </p:nvCxnSpPr>
        <p:spPr>
          <a:xfrm>
            <a:off x="1268643" y="1813633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CF6AC5-C164-69CB-626A-41B6E34AE8CC}"/>
              </a:ext>
            </a:extLst>
          </p:cNvPr>
          <p:cNvCxnSpPr>
            <a:cxnSpLocks/>
          </p:cNvCxnSpPr>
          <p:nvPr/>
        </p:nvCxnSpPr>
        <p:spPr>
          <a:xfrm flipV="1">
            <a:off x="1268643" y="217872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B421A45-372C-64DC-DE8F-53E7B989B89E}"/>
              </a:ext>
            </a:extLst>
          </p:cNvPr>
          <p:cNvCxnSpPr>
            <a:cxnSpLocks/>
          </p:cNvCxnSpPr>
          <p:nvPr/>
        </p:nvCxnSpPr>
        <p:spPr>
          <a:xfrm>
            <a:off x="1268643" y="2544032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67C1165-17D3-ACDA-ED7E-2AD5C291FD08}"/>
              </a:ext>
            </a:extLst>
          </p:cNvPr>
          <p:cNvCxnSpPr>
            <a:cxnSpLocks/>
          </p:cNvCxnSpPr>
          <p:nvPr/>
        </p:nvCxnSpPr>
        <p:spPr>
          <a:xfrm>
            <a:off x="1268643" y="2887455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937E3EEE-EAC3-0BAB-0F78-D25C5AAA59C8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0E9553-A64C-9656-D92D-72211325C4F8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49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F648A4-19FC-17D8-4373-35CFE21A3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EA97547-262D-6935-9074-AD0F80DA77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6860697"/>
              </p:ext>
            </p:extLst>
          </p:nvPr>
        </p:nvGraphicFramePr>
        <p:xfrm>
          <a:off x="1077901" y="1059324"/>
          <a:ext cx="10515600" cy="2560320"/>
        </p:xfrm>
        <a:graphic>
          <a:graphicData uri="http://schemas.openxmlformats.org/drawingml/2006/table">
            <a:tbl>
              <a:tblPr/>
              <a:tblGrid>
                <a:gridCol w="1910626">
                  <a:extLst>
                    <a:ext uri="{9D8B030D-6E8A-4147-A177-3AD203B41FA5}">
                      <a16:colId xmlns:a16="http://schemas.microsoft.com/office/drawing/2014/main" val="887602405"/>
                    </a:ext>
                  </a:extLst>
                </a:gridCol>
                <a:gridCol w="2141034">
                  <a:extLst>
                    <a:ext uri="{9D8B030D-6E8A-4147-A177-3AD203B41FA5}">
                      <a16:colId xmlns:a16="http://schemas.microsoft.com/office/drawing/2014/main" val="1742132772"/>
                    </a:ext>
                  </a:extLst>
                </a:gridCol>
                <a:gridCol w="1773044">
                  <a:extLst>
                    <a:ext uri="{9D8B030D-6E8A-4147-A177-3AD203B41FA5}">
                      <a16:colId xmlns:a16="http://schemas.microsoft.com/office/drawing/2014/main" val="303177636"/>
                    </a:ext>
                  </a:extLst>
                </a:gridCol>
                <a:gridCol w="4690896">
                  <a:extLst>
                    <a:ext uri="{9D8B030D-6E8A-4147-A177-3AD203B41FA5}">
                      <a16:colId xmlns:a16="http://schemas.microsoft.com/office/drawing/2014/main" val="927475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b="1" dirty="0"/>
                        <a:t>Type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A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b="1" dirty="0"/>
                        <a:t>Species B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b="1" dirty="0"/>
                        <a:t>Example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6881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Competition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 err="1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Scleractinian</a:t>
                      </a: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 corals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787549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Predation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Lionfish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310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Parasitism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Marine worms, isopods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38286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Mutualism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Cleaner wrasse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010797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Commensalism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+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Remora fish, barnacles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06635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buNone/>
                      </a:pPr>
                      <a:r>
                        <a:rPr lang="en-AU" dirty="0" err="1"/>
                        <a:t>Amensalism</a:t>
                      </a:r>
                      <a:endParaRPr lang="en-AU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/>
                        <a:t>–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AU" dirty="0"/>
                        <a:t>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AU" dirty="0"/>
                        <a:t>Stingray bioturbation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8496411"/>
                  </a:ext>
                </a:extLst>
              </a:tr>
            </a:tbl>
          </a:graphicData>
        </a:graphic>
      </p:graphicFrame>
      <p:pic>
        <p:nvPicPr>
          <p:cNvPr id="47106" name="Picture 2" descr="Swimming with stingrays: The best spots in the Caribbean">
            <a:extLst>
              <a:ext uri="{FF2B5EF4-FFF2-40B4-BE49-F238E27FC236}">
                <a16:creationId xmlns:a16="http://schemas.microsoft.com/office/drawing/2014/main" id="{C9C3B080-8269-E3BB-9FD1-DEE8244CDC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850" y="4154123"/>
            <a:ext cx="3035698" cy="230315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08" name="Picture 4" descr="It's Seagrass Sunday!!! Have you seen a cowtail ray in the ...">
            <a:extLst>
              <a:ext uri="{FF2B5EF4-FFF2-40B4-BE49-F238E27FC236}">
                <a16:creationId xmlns:a16="http://schemas.microsoft.com/office/drawing/2014/main" id="{B2E2DE98-864A-ED45-5500-0850BD48D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32548" y="4154123"/>
            <a:ext cx="2303153" cy="2303153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sharks swimming in the water&#10;&#10;AI-generated content may be incorrect.">
            <a:extLst>
              <a:ext uri="{FF2B5EF4-FFF2-40B4-BE49-F238E27FC236}">
                <a16:creationId xmlns:a16="http://schemas.microsoft.com/office/drawing/2014/main" id="{A0A46CBD-2589-2876-0AA5-5A8CEACFC460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67455" y="4154123"/>
            <a:ext cx="3506293" cy="230315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pic>
        <p:nvPicPr>
          <p:cNvPr id="6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71ADC192-658A-08FF-EE42-9853DA0ACA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1848672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Flat round minus sign red icon, button ...">
            <a:extLst>
              <a:ext uri="{FF2B5EF4-FFF2-40B4-BE49-F238E27FC236}">
                <a16:creationId xmlns:a16="http://schemas.microsoft.com/office/drawing/2014/main" id="{326A7ACC-0E11-F3FB-B5AD-1661CA3AE3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439B1CA7-98D5-9683-1882-C37EB2525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22780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555D1520-5BA1-CECF-8AF6-F64AD32D9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606934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lat round plus sign green icon, button. Positive symbol isolated ...">
            <a:extLst>
              <a:ext uri="{FF2B5EF4-FFF2-40B4-BE49-F238E27FC236}">
                <a16:creationId xmlns:a16="http://schemas.microsoft.com/office/drawing/2014/main" id="{853021DF-679A-4613-E9EF-C5887FF22D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02556" y="2963763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Flat round minus sign red icon, button ...">
            <a:extLst>
              <a:ext uri="{FF2B5EF4-FFF2-40B4-BE49-F238E27FC236}">
                <a16:creationId xmlns:a16="http://schemas.microsoft.com/office/drawing/2014/main" id="{60F898FF-4950-CF3B-8282-319BE0F3CB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015892" y="3355426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Flat round minus sign red icon, button ...">
            <a:extLst>
              <a:ext uri="{FF2B5EF4-FFF2-40B4-BE49-F238E27FC236}">
                <a16:creationId xmlns:a16="http://schemas.microsoft.com/office/drawing/2014/main" id="{6B6341C6-B9EF-F9CF-40C2-CB599F9D6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8" y="149767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Flat round minus sign red icon, button ...">
            <a:extLst>
              <a:ext uri="{FF2B5EF4-FFF2-40B4-BE49-F238E27FC236}">
                <a16:creationId xmlns:a16="http://schemas.microsoft.com/office/drawing/2014/main" id="{721930F3-1AB0-29F2-6112-F5EEBC8BE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1888790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Flat round minus sign red icon, button ...">
            <a:extLst>
              <a:ext uri="{FF2B5EF4-FFF2-40B4-BE49-F238E27FC236}">
                <a16:creationId xmlns:a16="http://schemas.microsoft.com/office/drawing/2014/main" id="{DBEC3A64-95A7-8E2B-A0C9-B81B488142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41397" y="2252135"/>
            <a:ext cx="219995" cy="21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Flat round plus sign green icon, button. Positive symbol isolated ...">
            <a:extLst>
              <a:ext uri="{FF2B5EF4-FFF2-40B4-BE49-F238E27FC236}">
                <a16:creationId xmlns:a16="http://schemas.microsoft.com/office/drawing/2014/main" id="{7236B393-2E5F-3D2A-9159-4E56B67A1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28061" y="2599787"/>
            <a:ext cx="246666" cy="24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Oval 18">
            <a:extLst>
              <a:ext uri="{FF2B5EF4-FFF2-40B4-BE49-F238E27FC236}">
                <a16:creationId xmlns:a16="http://schemas.microsoft.com/office/drawing/2014/main" id="{B42B7675-6C3A-FDF7-E9F5-9B31368B635F}"/>
              </a:ext>
            </a:extLst>
          </p:cNvPr>
          <p:cNvSpPr/>
          <p:nvPr/>
        </p:nvSpPr>
        <p:spPr>
          <a:xfrm>
            <a:off x="5951033" y="2986063"/>
            <a:ext cx="216000" cy="216000"/>
          </a:xfrm>
          <a:prstGeom prst="ellips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D931D1C-6891-E153-906B-9FC65A9BC69C}"/>
              </a:ext>
            </a:extLst>
          </p:cNvPr>
          <p:cNvSpPr/>
          <p:nvPr/>
        </p:nvSpPr>
        <p:spPr>
          <a:xfrm>
            <a:off x="5950363" y="3329688"/>
            <a:ext cx="216000" cy="216000"/>
          </a:xfrm>
          <a:prstGeom prst="ellipse">
            <a:avLst/>
          </a:prstGeom>
          <a:solidFill>
            <a:schemeClr val="bg1"/>
          </a:soli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D937DB2-2290-1875-7572-31A2F92CD096}"/>
              </a:ext>
            </a:extLst>
          </p:cNvPr>
          <p:cNvCxnSpPr>
            <a:cxnSpLocks/>
          </p:cNvCxnSpPr>
          <p:nvPr/>
        </p:nvCxnSpPr>
        <p:spPr>
          <a:xfrm>
            <a:off x="1268643" y="141961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15F5FA2-4E3A-56B4-4534-7630D2C40997}"/>
              </a:ext>
            </a:extLst>
          </p:cNvPr>
          <p:cNvCxnSpPr>
            <a:cxnSpLocks/>
          </p:cNvCxnSpPr>
          <p:nvPr/>
        </p:nvCxnSpPr>
        <p:spPr>
          <a:xfrm>
            <a:off x="1268643" y="1813633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809610-A5F3-4793-D98C-323E61409A2A}"/>
              </a:ext>
            </a:extLst>
          </p:cNvPr>
          <p:cNvCxnSpPr>
            <a:cxnSpLocks/>
          </p:cNvCxnSpPr>
          <p:nvPr/>
        </p:nvCxnSpPr>
        <p:spPr>
          <a:xfrm flipV="1">
            <a:off x="1268643" y="2178728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7E55F8-6C86-F355-42F5-CF82C9593A61}"/>
              </a:ext>
            </a:extLst>
          </p:cNvPr>
          <p:cNvCxnSpPr>
            <a:cxnSpLocks/>
          </p:cNvCxnSpPr>
          <p:nvPr/>
        </p:nvCxnSpPr>
        <p:spPr>
          <a:xfrm>
            <a:off x="1268643" y="2544032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04DEC4B-1D94-FD93-A1A9-A99F527A3D09}"/>
              </a:ext>
            </a:extLst>
          </p:cNvPr>
          <p:cNvCxnSpPr>
            <a:cxnSpLocks/>
          </p:cNvCxnSpPr>
          <p:nvPr/>
        </p:nvCxnSpPr>
        <p:spPr>
          <a:xfrm>
            <a:off x="1268643" y="2887455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46CA42-C22F-C5AC-D5BF-803DE09AC40B}"/>
              </a:ext>
            </a:extLst>
          </p:cNvPr>
          <p:cNvCxnSpPr>
            <a:cxnSpLocks/>
          </p:cNvCxnSpPr>
          <p:nvPr/>
        </p:nvCxnSpPr>
        <p:spPr>
          <a:xfrm flipV="1">
            <a:off x="1268643" y="3220919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963694E-5F73-32D0-9F27-A89EA2A877D5}"/>
              </a:ext>
            </a:extLst>
          </p:cNvPr>
          <p:cNvCxnSpPr>
            <a:cxnSpLocks/>
          </p:cNvCxnSpPr>
          <p:nvPr/>
        </p:nvCxnSpPr>
        <p:spPr>
          <a:xfrm flipV="1">
            <a:off x="1268643" y="3648735"/>
            <a:ext cx="9000000" cy="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D39B59AD-4E1A-96EA-B5F0-5BFE5562936E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ED4867D-D0DA-B29F-9D41-810AFCE73C40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3. Individual-level interactions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75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FDC525-8A9B-7449-CCED-E7490FC05C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75DAF-4EA5-FFE6-2339-CD00C7996A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b="1" dirty="0"/>
          </a:p>
          <a:p>
            <a:endParaRPr lang="en-AU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2DA54E2-4778-F625-4FBD-6B2874183CA2}"/>
              </a:ext>
            </a:extLst>
          </p:cNvPr>
          <p:cNvSpPr/>
          <p:nvPr/>
        </p:nvSpPr>
        <p:spPr>
          <a:xfrm>
            <a:off x="787091" y="1427355"/>
            <a:ext cx="2880000" cy="792000"/>
          </a:xfrm>
          <a:prstGeom prst="roundRect">
            <a:avLst/>
          </a:prstGeom>
          <a:solidFill>
            <a:srgbClr val="4401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1C7EFE8-4B94-3C04-502B-47BF6F4E938E}"/>
              </a:ext>
            </a:extLst>
          </p:cNvPr>
          <p:cNvSpPr/>
          <p:nvPr/>
        </p:nvSpPr>
        <p:spPr>
          <a:xfrm>
            <a:off x="787091" y="2306407"/>
            <a:ext cx="2880000" cy="79200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4632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A06F30-41CC-D088-BAAA-2B955FFD6F1B}"/>
              </a:ext>
            </a:extLst>
          </p:cNvPr>
          <p:cNvSpPr txBox="1"/>
          <p:nvPr/>
        </p:nvSpPr>
        <p:spPr>
          <a:xfrm>
            <a:off x="1121959" y="1580558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Abiotic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350204-EC56-57CB-1FD6-AE549C1AD5A1}"/>
              </a:ext>
            </a:extLst>
          </p:cNvPr>
          <p:cNvSpPr txBox="1"/>
          <p:nvPr/>
        </p:nvSpPr>
        <p:spPr>
          <a:xfrm>
            <a:off x="1121960" y="2442489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Biotic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355A25-00D5-2092-CC1A-C7B17F63D30A}"/>
              </a:ext>
            </a:extLst>
          </p:cNvPr>
          <p:cNvSpPr txBox="1"/>
          <p:nvPr/>
        </p:nvSpPr>
        <p:spPr>
          <a:xfrm>
            <a:off x="4134424" y="158055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Temperature, salinity, turbidity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FCD6058-28BA-4558-1F82-F5D6D2592DC8}"/>
              </a:ext>
            </a:extLst>
          </p:cNvPr>
          <p:cNvSpPr txBox="1"/>
          <p:nvPr/>
        </p:nvSpPr>
        <p:spPr>
          <a:xfrm>
            <a:off x="4134424" y="245638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Predation, competition, mutualism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FEC49B0-C814-D6D4-7BBD-0B87338B64E3}"/>
              </a:ext>
            </a:extLst>
          </p:cNvPr>
          <p:cNvSpPr txBox="1"/>
          <p:nvPr/>
        </p:nvSpPr>
        <p:spPr>
          <a:xfrm>
            <a:off x="8496104" y="154176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Broad-scale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4F066B-638A-3BBE-029D-92399B2ABCBA}"/>
              </a:ext>
            </a:extLst>
          </p:cNvPr>
          <p:cNvSpPr txBox="1"/>
          <p:nvPr/>
        </p:nvSpPr>
        <p:spPr>
          <a:xfrm>
            <a:off x="8496104" y="2441804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 Neue Medium" panose="02000503000000020004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Local-scale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605AAD-9EA0-762E-B90F-526644B92522}"/>
              </a:ext>
            </a:extLst>
          </p:cNvPr>
          <p:cNvSpPr txBox="1"/>
          <p:nvPr/>
        </p:nvSpPr>
        <p:spPr>
          <a:xfrm>
            <a:off x="4134424" y="1057521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1ECC6D-2E74-249E-C7BC-8A2C1BF1505C}"/>
              </a:ext>
            </a:extLst>
          </p:cNvPr>
          <p:cNvSpPr txBox="1"/>
          <p:nvPr/>
        </p:nvSpPr>
        <p:spPr>
          <a:xfrm>
            <a:off x="8496104" y="973666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9E0323-F781-8C67-6423-A972581234D0}"/>
              </a:ext>
            </a:extLst>
          </p:cNvPr>
          <p:cNvSpPr/>
          <p:nvPr/>
        </p:nvSpPr>
        <p:spPr>
          <a:xfrm>
            <a:off x="8374566" y="802888"/>
            <a:ext cx="1996068" cy="24086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FE76492-AB45-8A6E-2329-3740C851F460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4BF0BD2-C946-53AA-A4DD-776A601C149B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Distribution and abundance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- what are the combined factors affecting where species live?</a:t>
            </a:r>
          </a:p>
        </p:txBody>
      </p:sp>
    </p:spTree>
    <p:extLst>
      <p:ext uri="{BB962C8B-B14F-4D97-AF65-F5344CB8AC3E}">
        <p14:creationId xmlns:p14="http://schemas.microsoft.com/office/powerpoint/2010/main" val="9805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F2B4B-A775-E243-D6A3-B04D1D05D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F9CCF-7F52-96C1-3000-B6B22D558F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b="1" dirty="0"/>
          </a:p>
          <a:p>
            <a:endParaRPr lang="en-AU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6FE82C5-ABF0-8F19-75E8-280B222D1916}"/>
              </a:ext>
            </a:extLst>
          </p:cNvPr>
          <p:cNvSpPr/>
          <p:nvPr/>
        </p:nvSpPr>
        <p:spPr>
          <a:xfrm>
            <a:off x="787091" y="1427355"/>
            <a:ext cx="2880000" cy="792000"/>
          </a:xfrm>
          <a:prstGeom prst="roundRect">
            <a:avLst/>
          </a:prstGeom>
          <a:solidFill>
            <a:srgbClr val="4401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F454A0D-639A-3E77-EC80-5CCBA18B7365}"/>
              </a:ext>
            </a:extLst>
          </p:cNvPr>
          <p:cNvSpPr/>
          <p:nvPr/>
        </p:nvSpPr>
        <p:spPr>
          <a:xfrm>
            <a:off x="787091" y="2306407"/>
            <a:ext cx="2880000" cy="79200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4632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58D9DD-714D-6E35-5605-66CD413FA8C7}"/>
              </a:ext>
            </a:extLst>
          </p:cNvPr>
          <p:cNvSpPr txBox="1"/>
          <p:nvPr/>
        </p:nvSpPr>
        <p:spPr>
          <a:xfrm>
            <a:off x="1121959" y="1580558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Abiotic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3D188A6-9C69-96DA-D372-D53FF3775097}"/>
              </a:ext>
            </a:extLst>
          </p:cNvPr>
          <p:cNvSpPr txBox="1"/>
          <p:nvPr/>
        </p:nvSpPr>
        <p:spPr>
          <a:xfrm>
            <a:off x="1121960" y="2442489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Biotic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C32F8A-5DF7-A5D2-5AD1-BD0B301111DE}"/>
              </a:ext>
            </a:extLst>
          </p:cNvPr>
          <p:cNvSpPr txBox="1"/>
          <p:nvPr/>
        </p:nvSpPr>
        <p:spPr>
          <a:xfrm>
            <a:off x="4134424" y="158055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Temperature, salinity, turbidity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81CE62-6195-3336-DABD-670CD8D07FC1}"/>
              </a:ext>
            </a:extLst>
          </p:cNvPr>
          <p:cNvSpPr txBox="1"/>
          <p:nvPr/>
        </p:nvSpPr>
        <p:spPr>
          <a:xfrm>
            <a:off x="4134424" y="245638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Predation, competition, mutualism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1E65E2F-0E57-6F8C-0129-2C36FC38AC43}"/>
              </a:ext>
            </a:extLst>
          </p:cNvPr>
          <p:cNvSpPr txBox="1"/>
          <p:nvPr/>
        </p:nvSpPr>
        <p:spPr>
          <a:xfrm>
            <a:off x="8496104" y="154176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Broad-scale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F361BD-0532-5C75-B5B4-0016D6CC35AF}"/>
              </a:ext>
            </a:extLst>
          </p:cNvPr>
          <p:cNvSpPr txBox="1"/>
          <p:nvPr/>
        </p:nvSpPr>
        <p:spPr>
          <a:xfrm>
            <a:off x="8496104" y="2441804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Local-scale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9765640E-556C-3ECD-4493-FCA206C47380}"/>
              </a:ext>
            </a:extLst>
          </p:cNvPr>
          <p:cNvSpPr/>
          <p:nvPr/>
        </p:nvSpPr>
        <p:spPr>
          <a:xfrm>
            <a:off x="787091" y="3185459"/>
            <a:ext cx="2880000" cy="792000"/>
          </a:xfrm>
          <a:prstGeom prst="roundRect">
            <a:avLst/>
          </a:prstGeom>
          <a:solidFill>
            <a:srgbClr val="365C8D"/>
          </a:solidFill>
          <a:ln>
            <a:solidFill>
              <a:srgbClr val="365C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E2613DB-8F12-390C-628C-90EFDB42474A}"/>
              </a:ext>
            </a:extLst>
          </p:cNvPr>
          <p:cNvSpPr txBox="1"/>
          <p:nvPr/>
        </p:nvSpPr>
        <p:spPr>
          <a:xfrm>
            <a:off x="1499949" y="3331493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Dispersal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DF781E0-01BB-9EF0-A7E2-399C411DF959}"/>
              </a:ext>
            </a:extLst>
          </p:cNvPr>
          <p:cNvSpPr txBox="1"/>
          <p:nvPr/>
        </p:nvSpPr>
        <p:spPr>
          <a:xfrm>
            <a:off x="4134424" y="34290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Ocean currents, larval biology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003E34-3105-E173-620B-70060FF210F7}"/>
              </a:ext>
            </a:extLst>
          </p:cNvPr>
          <p:cNvSpPr txBox="1"/>
          <p:nvPr/>
        </p:nvSpPr>
        <p:spPr>
          <a:xfrm>
            <a:off x="8496104" y="339671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Regional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66197FA-B03B-F593-734A-DE0B63CE8ECC}"/>
              </a:ext>
            </a:extLst>
          </p:cNvPr>
          <p:cNvSpPr txBox="1"/>
          <p:nvPr/>
        </p:nvSpPr>
        <p:spPr>
          <a:xfrm>
            <a:off x="4134424" y="1057521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421FE2-08A1-6D9D-6692-2A30255A287A}"/>
              </a:ext>
            </a:extLst>
          </p:cNvPr>
          <p:cNvSpPr txBox="1"/>
          <p:nvPr/>
        </p:nvSpPr>
        <p:spPr>
          <a:xfrm>
            <a:off x="8496104" y="973666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Scale</a:t>
            </a:r>
          </a:p>
        </p:txBody>
      </p:sp>
      <p:pic>
        <p:nvPicPr>
          <p:cNvPr id="56322" name="Picture 2" descr="Acanthurus triostegus">
            <a:extLst>
              <a:ext uri="{FF2B5EF4-FFF2-40B4-BE49-F238E27FC236}">
                <a16:creationId xmlns:a16="http://schemas.microsoft.com/office/drawing/2014/main" id="{D548671F-E0F6-2420-5274-9F232CA557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2326" y="4653109"/>
            <a:ext cx="2502433" cy="1951193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4" name="Picture 4" descr="Caranx ignobilis">
            <a:extLst>
              <a:ext uri="{FF2B5EF4-FFF2-40B4-BE49-F238E27FC236}">
                <a16:creationId xmlns:a16="http://schemas.microsoft.com/office/drawing/2014/main" id="{E91DC94E-338E-5654-584C-10E54D317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540139" y="4630878"/>
            <a:ext cx="2934016" cy="1951193"/>
          </a:xfrm>
          <a:prstGeom prst="rect">
            <a:avLst/>
          </a:prstGeom>
          <a:noFill/>
          <a:ln w="19050">
            <a:solidFill>
              <a:schemeClr val="accent1">
                <a:shade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6" name="Picture 6" descr="Rowley Shoals - Wikipedia">
            <a:extLst>
              <a:ext uri="{FF2B5EF4-FFF2-40B4-BE49-F238E27FC236}">
                <a16:creationId xmlns:a16="http://schemas.microsoft.com/office/drawing/2014/main" id="{D04E4EE4-0359-FD18-1C67-D5B1593EE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87926" y="4630878"/>
            <a:ext cx="2976335" cy="1968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5E8175D-22BD-438A-13B1-C2FFD71B218F}"/>
              </a:ext>
            </a:extLst>
          </p:cNvPr>
          <p:cNvSpPr txBox="1"/>
          <p:nvPr/>
        </p:nvSpPr>
        <p:spPr>
          <a:xfrm>
            <a:off x="886277" y="4699006"/>
            <a:ext cx="13944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~5-8 days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5AC492-DF87-1375-BA73-C9D59152DA46}"/>
              </a:ext>
            </a:extLst>
          </p:cNvPr>
          <p:cNvSpPr txBox="1"/>
          <p:nvPr/>
        </p:nvSpPr>
        <p:spPr>
          <a:xfrm>
            <a:off x="3633234" y="4699006"/>
            <a:ext cx="16519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~70-80 days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0BC89A-2F2F-E3D4-5860-4D283D4F8407}"/>
              </a:ext>
            </a:extLst>
          </p:cNvPr>
          <p:cNvSpPr txBox="1"/>
          <p:nvPr/>
        </p:nvSpPr>
        <p:spPr>
          <a:xfrm>
            <a:off x="728184" y="4245326"/>
            <a:ext cx="30282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Pelagic larval duration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B7F681-FFFA-C6FB-597E-B0054B8525BC}"/>
              </a:ext>
            </a:extLst>
          </p:cNvPr>
          <p:cNvSpPr txBox="1"/>
          <p:nvPr/>
        </p:nvSpPr>
        <p:spPr>
          <a:xfrm>
            <a:off x="7661967" y="4220674"/>
            <a:ext cx="496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Geographic isolation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8A9137D6-3343-453F-F278-6DD4D1EE9A02}"/>
              </a:ext>
            </a:extLst>
          </p:cNvPr>
          <p:cNvSpPr/>
          <p:nvPr/>
        </p:nvSpPr>
        <p:spPr>
          <a:xfrm>
            <a:off x="8085762" y="5513605"/>
            <a:ext cx="1078786" cy="491640"/>
          </a:xfrm>
          <a:custGeom>
            <a:avLst/>
            <a:gdLst>
              <a:gd name="connsiteX0" fmla="*/ 0 w 1078786"/>
              <a:gd name="connsiteY0" fmla="*/ 491640 h 491640"/>
              <a:gd name="connsiteX1" fmla="*/ 10274 w 1078786"/>
              <a:gd name="connsiteY1" fmla="*/ 429995 h 491640"/>
              <a:gd name="connsiteX2" fmla="*/ 15411 w 1078786"/>
              <a:gd name="connsiteY2" fmla="*/ 409447 h 491640"/>
              <a:gd name="connsiteX3" fmla="*/ 25685 w 1078786"/>
              <a:gd name="connsiteY3" fmla="*/ 378624 h 491640"/>
              <a:gd name="connsiteX4" fmla="*/ 35959 w 1078786"/>
              <a:gd name="connsiteY4" fmla="*/ 347802 h 491640"/>
              <a:gd name="connsiteX5" fmla="*/ 41096 w 1078786"/>
              <a:gd name="connsiteY5" fmla="*/ 332391 h 491640"/>
              <a:gd name="connsiteX6" fmla="*/ 51371 w 1078786"/>
              <a:gd name="connsiteY6" fmla="*/ 296431 h 491640"/>
              <a:gd name="connsiteX7" fmla="*/ 82193 w 1078786"/>
              <a:gd name="connsiteY7" fmla="*/ 245060 h 491640"/>
              <a:gd name="connsiteX8" fmla="*/ 97604 w 1078786"/>
              <a:gd name="connsiteY8" fmla="*/ 229649 h 491640"/>
              <a:gd name="connsiteX9" fmla="*/ 118153 w 1078786"/>
              <a:gd name="connsiteY9" fmla="*/ 203964 h 491640"/>
              <a:gd name="connsiteX10" fmla="*/ 159249 w 1078786"/>
              <a:gd name="connsiteY10" fmla="*/ 173141 h 491640"/>
              <a:gd name="connsiteX11" fmla="*/ 210620 w 1078786"/>
              <a:gd name="connsiteY11" fmla="*/ 152593 h 491640"/>
              <a:gd name="connsiteX12" fmla="*/ 246580 w 1078786"/>
              <a:gd name="connsiteY12" fmla="*/ 142319 h 491640"/>
              <a:gd name="connsiteX13" fmla="*/ 277402 w 1078786"/>
              <a:gd name="connsiteY13" fmla="*/ 126907 h 491640"/>
              <a:gd name="connsiteX14" fmla="*/ 292813 w 1078786"/>
              <a:gd name="connsiteY14" fmla="*/ 116633 h 491640"/>
              <a:gd name="connsiteX15" fmla="*/ 344184 w 1078786"/>
              <a:gd name="connsiteY15" fmla="*/ 96085 h 491640"/>
              <a:gd name="connsiteX16" fmla="*/ 390418 w 1078786"/>
              <a:gd name="connsiteY16" fmla="*/ 80674 h 491640"/>
              <a:gd name="connsiteX17" fmla="*/ 405829 w 1078786"/>
              <a:gd name="connsiteY17" fmla="*/ 75537 h 491640"/>
              <a:gd name="connsiteX18" fmla="*/ 421240 w 1078786"/>
              <a:gd name="connsiteY18" fmla="*/ 65262 h 491640"/>
              <a:gd name="connsiteX19" fmla="*/ 472611 w 1078786"/>
              <a:gd name="connsiteY19" fmla="*/ 49851 h 491640"/>
              <a:gd name="connsiteX20" fmla="*/ 488022 w 1078786"/>
              <a:gd name="connsiteY20" fmla="*/ 44714 h 491640"/>
              <a:gd name="connsiteX21" fmla="*/ 529119 w 1078786"/>
              <a:gd name="connsiteY21" fmla="*/ 34440 h 491640"/>
              <a:gd name="connsiteX22" fmla="*/ 565078 w 1078786"/>
              <a:gd name="connsiteY22" fmla="*/ 24166 h 491640"/>
              <a:gd name="connsiteX23" fmla="*/ 672957 w 1078786"/>
              <a:gd name="connsiteY23" fmla="*/ 13892 h 491640"/>
              <a:gd name="connsiteX24" fmla="*/ 775699 w 1078786"/>
              <a:gd name="connsiteY24" fmla="*/ 8755 h 491640"/>
              <a:gd name="connsiteX25" fmla="*/ 1042827 w 1078786"/>
              <a:gd name="connsiteY25" fmla="*/ 8755 h 491640"/>
              <a:gd name="connsiteX26" fmla="*/ 1073649 w 1078786"/>
              <a:gd name="connsiteY26" fmla="*/ 19029 h 491640"/>
              <a:gd name="connsiteX27" fmla="*/ 1078786 w 1078786"/>
              <a:gd name="connsiteY27" fmla="*/ 19029 h 4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78786" h="491640">
                <a:moveTo>
                  <a:pt x="0" y="491640"/>
                </a:moveTo>
                <a:cubicBezTo>
                  <a:pt x="4288" y="461620"/>
                  <a:pt x="4265" y="457037"/>
                  <a:pt x="10274" y="429995"/>
                </a:cubicBezTo>
                <a:cubicBezTo>
                  <a:pt x="11806" y="423103"/>
                  <a:pt x="13382" y="416209"/>
                  <a:pt x="15411" y="409447"/>
                </a:cubicBezTo>
                <a:cubicBezTo>
                  <a:pt x="18523" y="399074"/>
                  <a:pt x="22260" y="388898"/>
                  <a:pt x="25685" y="378624"/>
                </a:cubicBezTo>
                <a:lnTo>
                  <a:pt x="35959" y="347802"/>
                </a:lnTo>
                <a:cubicBezTo>
                  <a:pt x="37671" y="342665"/>
                  <a:pt x="39783" y="337644"/>
                  <a:pt x="41096" y="332391"/>
                </a:cubicBezTo>
                <a:cubicBezTo>
                  <a:pt x="43702" y="321967"/>
                  <a:pt x="46950" y="306746"/>
                  <a:pt x="51371" y="296431"/>
                </a:cubicBezTo>
                <a:cubicBezTo>
                  <a:pt x="57451" y="282244"/>
                  <a:pt x="73064" y="254189"/>
                  <a:pt x="82193" y="245060"/>
                </a:cubicBezTo>
                <a:lnTo>
                  <a:pt x="97604" y="229649"/>
                </a:lnTo>
                <a:cubicBezTo>
                  <a:pt x="105753" y="205203"/>
                  <a:pt x="97028" y="220864"/>
                  <a:pt x="118153" y="203964"/>
                </a:cubicBezTo>
                <a:cubicBezTo>
                  <a:pt x="135541" y="190053"/>
                  <a:pt x="128518" y="183384"/>
                  <a:pt x="159249" y="173141"/>
                </a:cubicBezTo>
                <a:cubicBezTo>
                  <a:pt x="229403" y="149757"/>
                  <a:pt x="157712" y="175268"/>
                  <a:pt x="210620" y="152593"/>
                </a:cubicBezTo>
                <a:cubicBezTo>
                  <a:pt x="220938" y="148171"/>
                  <a:pt x="236152" y="144926"/>
                  <a:pt x="246580" y="142319"/>
                </a:cubicBezTo>
                <a:cubicBezTo>
                  <a:pt x="290737" y="112878"/>
                  <a:pt x="234874" y="148171"/>
                  <a:pt x="277402" y="126907"/>
                </a:cubicBezTo>
                <a:cubicBezTo>
                  <a:pt x="282924" y="124146"/>
                  <a:pt x="287453" y="119696"/>
                  <a:pt x="292813" y="116633"/>
                </a:cubicBezTo>
                <a:cubicBezTo>
                  <a:pt x="313976" y="104540"/>
                  <a:pt x="318927" y="104504"/>
                  <a:pt x="344184" y="96085"/>
                </a:cubicBezTo>
                <a:lnTo>
                  <a:pt x="390418" y="80674"/>
                </a:lnTo>
                <a:lnTo>
                  <a:pt x="405829" y="75537"/>
                </a:lnTo>
                <a:cubicBezTo>
                  <a:pt x="410966" y="72112"/>
                  <a:pt x="415598" y="67770"/>
                  <a:pt x="421240" y="65262"/>
                </a:cubicBezTo>
                <a:cubicBezTo>
                  <a:pt x="443210" y="55497"/>
                  <a:pt x="451694" y="55827"/>
                  <a:pt x="472611" y="49851"/>
                </a:cubicBezTo>
                <a:cubicBezTo>
                  <a:pt x="477818" y="48363"/>
                  <a:pt x="482798" y="46139"/>
                  <a:pt x="488022" y="44714"/>
                </a:cubicBezTo>
                <a:cubicBezTo>
                  <a:pt x="501645" y="40999"/>
                  <a:pt x="515723" y="38905"/>
                  <a:pt x="529119" y="34440"/>
                </a:cubicBezTo>
                <a:cubicBezTo>
                  <a:pt x="542323" y="30039"/>
                  <a:pt x="550888" y="26746"/>
                  <a:pt x="565078" y="24166"/>
                </a:cubicBezTo>
                <a:cubicBezTo>
                  <a:pt x="601565" y="17532"/>
                  <a:pt x="635140" y="16116"/>
                  <a:pt x="672957" y="13892"/>
                </a:cubicBezTo>
                <a:lnTo>
                  <a:pt x="775699" y="8755"/>
                </a:lnTo>
                <a:cubicBezTo>
                  <a:pt x="884170" y="-3300"/>
                  <a:pt x="858504" y="-2531"/>
                  <a:pt x="1042827" y="8755"/>
                </a:cubicBezTo>
                <a:cubicBezTo>
                  <a:pt x="1053637" y="9417"/>
                  <a:pt x="1062819" y="19029"/>
                  <a:pt x="1073649" y="19029"/>
                </a:cubicBezTo>
                <a:lnTo>
                  <a:pt x="1078786" y="19029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ADE7A6A8-9A72-DD5A-9369-083FA5079AED}"/>
              </a:ext>
            </a:extLst>
          </p:cNvPr>
          <p:cNvSpPr/>
          <p:nvPr/>
        </p:nvSpPr>
        <p:spPr>
          <a:xfrm>
            <a:off x="8085762" y="5081920"/>
            <a:ext cx="1890334" cy="888676"/>
          </a:xfrm>
          <a:custGeom>
            <a:avLst/>
            <a:gdLst>
              <a:gd name="connsiteX0" fmla="*/ 0 w 1078786"/>
              <a:gd name="connsiteY0" fmla="*/ 491640 h 491640"/>
              <a:gd name="connsiteX1" fmla="*/ 10274 w 1078786"/>
              <a:gd name="connsiteY1" fmla="*/ 429995 h 491640"/>
              <a:gd name="connsiteX2" fmla="*/ 15411 w 1078786"/>
              <a:gd name="connsiteY2" fmla="*/ 409447 h 491640"/>
              <a:gd name="connsiteX3" fmla="*/ 25685 w 1078786"/>
              <a:gd name="connsiteY3" fmla="*/ 378624 h 491640"/>
              <a:gd name="connsiteX4" fmla="*/ 35959 w 1078786"/>
              <a:gd name="connsiteY4" fmla="*/ 347802 h 491640"/>
              <a:gd name="connsiteX5" fmla="*/ 41096 w 1078786"/>
              <a:gd name="connsiteY5" fmla="*/ 332391 h 491640"/>
              <a:gd name="connsiteX6" fmla="*/ 51371 w 1078786"/>
              <a:gd name="connsiteY6" fmla="*/ 296431 h 491640"/>
              <a:gd name="connsiteX7" fmla="*/ 82193 w 1078786"/>
              <a:gd name="connsiteY7" fmla="*/ 245060 h 491640"/>
              <a:gd name="connsiteX8" fmla="*/ 97604 w 1078786"/>
              <a:gd name="connsiteY8" fmla="*/ 229649 h 491640"/>
              <a:gd name="connsiteX9" fmla="*/ 118153 w 1078786"/>
              <a:gd name="connsiteY9" fmla="*/ 203964 h 491640"/>
              <a:gd name="connsiteX10" fmla="*/ 159249 w 1078786"/>
              <a:gd name="connsiteY10" fmla="*/ 173141 h 491640"/>
              <a:gd name="connsiteX11" fmla="*/ 210620 w 1078786"/>
              <a:gd name="connsiteY11" fmla="*/ 152593 h 491640"/>
              <a:gd name="connsiteX12" fmla="*/ 246580 w 1078786"/>
              <a:gd name="connsiteY12" fmla="*/ 142319 h 491640"/>
              <a:gd name="connsiteX13" fmla="*/ 277402 w 1078786"/>
              <a:gd name="connsiteY13" fmla="*/ 126907 h 491640"/>
              <a:gd name="connsiteX14" fmla="*/ 292813 w 1078786"/>
              <a:gd name="connsiteY14" fmla="*/ 116633 h 491640"/>
              <a:gd name="connsiteX15" fmla="*/ 344184 w 1078786"/>
              <a:gd name="connsiteY15" fmla="*/ 96085 h 491640"/>
              <a:gd name="connsiteX16" fmla="*/ 390418 w 1078786"/>
              <a:gd name="connsiteY16" fmla="*/ 80674 h 491640"/>
              <a:gd name="connsiteX17" fmla="*/ 405829 w 1078786"/>
              <a:gd name="connsiteY17" fmla="*/ 75537 h 491640"/>
              <a:gd name="connsiteX18" fmla="*/ 421240 w 1078786"/>
              <a:gd name="connsiteY18" fmla="*/ 65262 h 491640"/>
              <a:gd name="connsiteX19" fmla="*/ 472611 w 1078786"/>
              <a:gd name="connsiteY19" fmla="*/ 49851 h 491640"/>
              <a:gd name="connsiteX20" fmla="*/ 488022 w 1078786"/>
              <a:gd name="connsiteY20" fmla="*/ 44714 h 491640"/>
              <a:gd name="connsiteX21" fmla="*/ 529119 w 1078786"/>
              <a:gd name="connsiteY21" fmla="*/ 34440 h 491640"/>
              <a:gd name="connsiteX22" fmla="*/ 565078 w 1078786"/>
              <a:gd name="connsiteY22" fmla="*/ 24166 h 491640"/>
              <a:gd name="connsiteX23" fmla="*/ 672957 w 1078786"/>
              <a:gd name="connsiteY23" fmla="*/ 13892 h 491640"/>
              <a:gd name="connsiteX24" fmla="*/ 775699 w 1078786"/>
              <a:gd name="connsiteY24" fmla="*/ 8755 h 491640"/>
              <a:gd name="connsiteX25" fmla="*/ 1042827 w 1078786"/>
              <a:gd name="connsiteY25" fmla="*/ 8755 h 491640"/>
              <a:gd name="connsiteX26" fmla="*/ 1073649 w 1078786"/>
              <a:gd name="connsiteY26" fmla="*/ 19029 h 491640"/>
              <a:gd name="connsiteX27" fmla="*/ 1078786 w 1078786"/>
              <a:gd name="connsiteY27" fmla="*/ 19029 h 4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78786" h="491640">
                <a:moveTo>
                  <a:pt x="0" y="491640"/>
                </a:moveTo>
                <a:cubicBezTo>
                  <a:pt x="4288" y="461620"/>
                  <a:pt x="4265" y="457037"/>
                  <a:pt x="10274" y="429995"/>
                </a:cubicBezTo>
                <a:cubicBezTo>
                  <a:pt x="11806" y="423103"/>
                  <a:pt x="13382" y="416209"/>
                  <a:pt x="15411" y="409447"/>
                </a:cubicBezTo>
                <a:cubicBezTo>
                  <a:pt x="18523" y="399074"/>
                  <a:pt x="22260" y="388898"/>
                  <a:pt x="25685" y="378624"/>
                </a:cubicBezTo>
                <a:lnTo>
                  <a:pt x="35959" y="347802"/>
                </a:lnTo>
                <a:cubicBezTo>
                  <a:pt x="37671" y="342665"/>
                  <a:pt x="39783" y="337644"/>
                  <a:pt x="41096" y="332391"/>
                </a:cubicBezTo>
                <a:cubicBezTo>
                  <a:pt x="43702" y="321967"/>
                  <a:pt x="46950" y="306746"/>
                  <a:pt x="51371" y="296431"/>
                </a:cubicBezTo>
                <a:cubicBezTo>
                  <a:pt x="57451" y="282244"/>
                  <a:pt x="73064" y="254189"/>
                  <a:pt x="82193" y="245060"/>
                </a:cubicBezTo>
                <a:lnTo>
                  <a:pt x="97604" y="229649"/>
                </a:lnTo>
                <a:cubicBezTo>
                  <a:pt x="105753" y="205203"/>
                  <a:pt x="97028" y="220864"/>
                  <a:pt x="118153" y="203964"/>
                </a:cubicBezTo>
                <a:cubicBezTo>
                  <a:pt x="135541" y="190053"/>
                  <a:pt x="128518" y="183384"/>
                  <a:pt x="159249" y="173141"/>
                </a:cubicBezTo>
                <a:cubicBezTo>
                  <a:pt x="229403" y="149757"/>
                  <a:pt x="157712" y="175268"/>
                  <a:pt x="210620" y="152593"/>
                </a:cubicBezTo>
                <a:cubicBezTo>
                  <a:pt x="220938" y="148171"/>
                  <a:pt x="236152" y="144926"/>
                  <a:pt x="246580" y="142319"/>
                </a:cubicBezTo>
                <a:cubicBezTo>
                  <a:pt x="290737" y="112878"/>
                  <a:pt x="234874" y="148171"/>
                  <a:pt x="277402" y="126907"/>
                </a:cubicBezTo>
                <a:cubicBezTo>
                  <a:pt x="282924" y="124146"/>
                  <a:pt x="287453" y="119696"/>
                  <a:pt x="292813" y="116633"/>
                </a:cubicBezTo>
                <a:cubicBezTo>
                  <a:pt x="313976" y="104540"/>
                  <a:pt x="318927" y="104504"/>
                  <a:pt x="344184" y="96085"/>
                </a:cubicBezTo>
                <a:lnTo>
                  <a:pt x="390418" y="80674"/>
                </a:lnTo>
                <a:lnTo>
                  <a:pt x="405829" y="75537"/>
                </a:lnTo>
                <a:cubicBezTo>
                  <a:pt x="410966" y="72112"/>
                  <a:pt x="415598" y="67770"/>
                  <a:pt x="421240" y="65262"/>
                </a:cubicBezTo>
                <a:cubicBezTo>
                  <a:pt x="443210" y="55497"/>
                  <a:pt x="451694" y="55827"/>
                  <a:pt x="472611" y="49851"/>
                </a:cubicBezTo>
                <a:cubicBezTo>
                  <a:pt x="477818" y="48363"/>
                  <a:pt x="482798" y="46139"/>
                  <a:pt x="488022" y="44714"/>
                </a:cubicBezTo>
                <a:cubicBezTo>
                  <a:pt x="501645" y="40999"/>
                  <a:pt x="515723" y="38905"/>
                  <a:pt x="529119" y="34440"/>
                </a:cubicBezTo>
                <a:cubicBezTo>
                  <a:pt x="542323" y="30039"/>
                  <a:pt x="550888" y="26746"/>
                  <a:pt x="565078" y="24166"/>
                </a:cubicBezTo>
                <a:cubicBezTo>
                  <a:pt x="601565" y="17532"/>
                  <a:pt x="635140" y="16116"/>
                  <a:pt x="672957" y="13892"/>
                </a:cubicBezTo>
                <a:lnTo>
                  <a:pt x="775699" y="8755"/>
                </a:lnTo>
                <a:cubicBezTo>
                  <a:pt x="884170" y="-3300"/>
                  <a:pt x="858504" y="-2531"/>
                  <a:pt x="1042827" y="8755"/>
                </a:cubicBezTo>
                <a:cubicBezTo>
                  <a:pt x="1053637" y="9417"/>
                  <a:pt x="1062819" y="19029"/>
                  <a:pt x="1073649" y="19029"/>
                </a:cubicBezTo>
                <a:lnTo>
                  <a:pt x="1078786" y="19029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D5046D89-852B-C91F-93B0-4203B25EC011}"/>
              </a:ext>
            </a:extLst>
          </p:cNvPr>
          <p:cNvSpPr/>
          <p:nvPr/>
        </p:nvSpPr>
        <p:spPr>
          <a:xfrm>
            <a:off x="9245557" y="4988276"/>
            <a:ext cx="781648" cy="491640"/>
          </a:xfrm>
          <a:custGeom>
            <a:avLst/>
            <a:gdLst>
              <a:gd name="connsiteX0" fmla="*/ 0 w 1078786"/>
              <a:gd name="connsiteY0" fmla="*/ 491640 h 491640"/>
              <a:gd name="connsiteX1" fmla="*/ 10274 w 1078786"/>
              <a:gd name="connsiteY1" fmla="*/ 429995 h 491640"/>
              <a:gd name="connsiteX2" fmla="*/ 15411 w 1078786"/>
              <a:gd name="connsiteY2" fmla="*/ 409447 h 491640"/>
              <a:gd name="connsiteX3" fmla="*/ 25685 w 1078786"/>
              <a:gd name="connsiteY3" fmla="*/ 378624 h 491640"/>
              <a:gd name="connsiteX4" fmla="*/ 35959 w 1078786"/>
              <a:gd name="connsiteY4" fmla="*/ 347802 h 491640"/>
              <a:gd name="connsiteX5" fmla="*/ 41096 w 1078786"/>
              <a:gd name="connsiteY5" fmla="*/ 332391 h 491640"/>
              <a:gd name="connsiteX6" fmla="*/ 51371 w 1078786"/>
              <a:gd name="connsiteY6" fmla="*/ 296431 h 491640"/>
              <a:gd name="connsiteX7" fmla="*/ 82193 w 1078786"/>
              <a:gd name="connsiteY7" fmla="*/ 245060 h 491640"/>
              <a:gd name="connsiteX8" fmla="*/ 97604 w 1078786"/>
              <a:gd name="connsiteY8" fmla="*/ 229649 h 491640"/>
              <a:gd name="connsiteX9" fmla="*/ 118153 w 1078786"/>
              <a:gd name="connsiteY9" fmla="*/ 203964 h 491640"/>
              <a:gd name="connsiteX10" fmla="*/ 159249 w 1078786"/>
              <a:gd name="connsiteY10" fmla="*/ 173141 h 491640"/>
              <a:gd name="connsiteX11" fmla="*/ 210620 w 1078786"/>
              <a:gd name="connsiteY11" fmla="*/ 152593 h 491640"/>
              <a:gd name="connsiteX12" fmla="*/ 246580 w 1078786"/>
              <a:gd name="connsiteY12" fmla="*/ 142319 h 491640"/>
              <a:gd name="connsiteX13" fmla="*/ 277402 w 1078786"/>
              <a:gd name="connsiteY13" fmla="*/ 126907 h 491640"/>
              <a:gd name="connsiteX14" fmla="*/ 292813 w 1078786"/>
              <a:gd name="connsiteY14" fmla="*/ 116633 h 491640"/>
              <a:gd name="connsiteX15" fmla="*/ 344184 w 1078786"/>
              <a:gd name="connsiteY15" fmla="*/ 96085 h 491640"/>
              <a:gd name="connsiteX16" fmla="*/ 390418 w 1078786"/>
              <a:gd name="connsiteY16" fmla="*/ 80674 h 491640"/>
              <a:gd name="connsiteX17" fmla="*/ 405829 w 1078786"/>
              <a:gd name="connsiteY17" fmla="*/ 75537 h 491640"/>
              <a:gd name="connsiteX18" fmla="*/ 421240 w 1078786"/>
              <a:gd name="connsiteY18" fmla="*/ 65262 h 491640"/>
              <a:gd name="connsiteX19" fmla="*/ 472611 w 1078786"/>
              <a:gd name="connsiteY19" fmla="*/ 49851 h 491640"/>
              <a:gd name="connsiteX20" fmla="*/ 488022 w 1078786"/>
              <a:gd name="connsiteY20" fmla="*/ 44714 h 491640"/>
              <a:gd name="connsiteX21" fmla="*/ 529119 w 1078786"/>
              <a:gd name="connsiteY21" fmla="*/ 34440 h 491640"/>
              <a:gd name="connsiteX22" fmla="*/ 565078 w 1078786"/>
              <a:gd name="connsiteY22" fmla="*/ 24166 h 491640"/>
              <a:gd name="connsiteX23" fmla="*/ 672957 w 1078786"/>
              <a:gd name="connsiteY23" fmla="*/ 13892 h 491640"/>
              <a:gd name="connsiteX24" fmla="*/ 775699 w 1078786"/>
              <a:gd name="connsiteY24" fmla="*/ 8755 h 491640"/>
              <a:gd name="connsiteX25" fmla="*/ 1042827 w 1078786"/>
              <a:gd name="connsiteY25" fmla="*/ 8755 h 491640"/>
              <a:gd name="connsiteX26" fmla="*/ 1073649 w 1078786"/>
              <a:gd name="connsiteY26" fmla="*/ 19029 h 491640"/>
              <a:gd name="connsiteX27" fmla="*/ 1078786 w 1078786"/>
              <a:gd name="connsiteY27" fmla="*/ 19029 h 4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78786" h="491640">
                <a:moveTo>
                  <a:pt x="0" y="491640"/>
                </a:moveTo>
                <a:cubicBezTo>
                  <a:pt x="4288" y="461620"/>
                  <a:pt x="4265" y="457037"/>
                  <a:pt x="10274" y="429995"/>
                </a:cubicBezTo>
                <a:cubicBezTo>
                  <a:pt x="11806" y="423103"/>
                  <a:pt x="13382" y="416209"/>
                  <a:pt x="15411" y="409447"/>
                </a:cubicBezTo>
                <a:cubicBezTo>
                  <a:pt x="18523" y="399074"/>
                  <a:pt x="22260" y="388898"/>
                  <a:pt x="25685" y="378624"/>
                </a:cubicBezTo>
                <a:lnTo>
                  <a:pt x="35959" y="347802"/>
                </a:lnTo>
                <a:cubicBezTo>
                  <a:pt x="37671" y="342665"/>
                  <a:pt x="39783" y="337644"/>
                  <a:pt x="41096" y="332391"/>
                </a:cubicBezTo>
                <a:cubicBezTo>
                  <a:pt x="43702" y="321967"/>
                  <a:pt x="46950" y="306746"/>
                  <a:pt x="51371" y="296431"/>
                </a:cubicBezTo>
                <a:cubicBezTo>
                  <a:pt x="57451" y="282244"/>
                  <a:pt x="73064" y="254189"/>
                  <a:pt x="82193" y="245060"/>
                </a:cubicBezTo>
                <a:lnTo>
                  <a:pt x="97604" y="229649"/>
                </a:lnTo>
                <a:cubicBezTo>
                  <a:pt x="105753" y="205203"/>
                  <a:pt x="97028" y="220864"/>
                  <a:pt x="118153" y="203964"/>
                </a:cubicBezTo>
                <a:cubicBezTo>
                  <a:pt x="135541" y="190053"/>
                  <a:pt x="128518" y="183384"/>
                  <a:pt x="159249" y="173141"/>
                </a:cubicBezTo>
                <a:cubicBezTo>
                  <a:pt x="229403" y="149757"/>
                  <a:pt x="157712" y="175268"/>
                  <a:pt x="210620" y="152593"/>
                </a:cubicBezTo>
                <a:cubicBezTo>
                  <a:pt x="220938" y="148171"/>
                  <a:pt x="236152" y="144926"/>
                  <a:pt x="246580" y="142319"/>
                </a:cubicBezTo>
                <a:cubicBezTo>
                  <a:pt x="290737" y="112878"/>
                  <a:pt x="234874" y="148171"/>
                  <a:pt x="277402" y="126907"/>
                </a:cubicBezTo>
                <a:cubicBezTo>
                  <a:pt x="282924" y="124146"/>
                  <a:pt x="287453" y="119696"/>
                  <a:pt x="292813" y="116633"/>
                </a:cubicBezTo>
                <a:cubicBezTo>
                  <a:pt x="313976" y="104540"/>
                  <a:pt x="318927" y="104504"/>
                  <a:pt x="344184" y="96085"/>
                </a:cubicBezTo>
                <a:lnTo>
                  <a:pt x="390418" y="80674"/>
                </a:lnTo>
                <a:lnTo>
                  <a:pt x="405829" y="75537"/>
                </a:lnTo>
                <a:cubicBezTo>
                  <a:pt x="410966" y="72112"/>
                  <a:pt x="415598" y="67770"/>
                  <a:pt x="421240" y="65262"/>
                </a:cubicBezTo>
                <a:cubicBezTo>
                  <a:pt x="443210" y="55497"/>
                  <a:pt x="451694" y="55827"/>
                  <a:pt x="472611" y="49851"/>
                </a:cubicBezTo>
                <a:cubicBezTo>
                  <a:pt x="477818" y="48363"/>
                  <a:pt x="482798" y="46139"/>
                  <a:pt x="488022" y="44714"/>
                </a:cubicBezTo>
                <a:cubicBezTo>
                  <a:pt x="501645" y="40999"/>
                  <a:pt x="515723" y="38905"/>
                  <a:pt x="529119" y="34440"/>
                </a:cubicBezTo>
                <a:cubicBezTo>
                  <a:pt x="542323" y="30039"/>
                  <a:pt x="550888" y="26746"/>
                  <a:pt x="565078" y="24166"/>
                </a:cubicBezTo>
                <a:cubicBezTo>
                  <a:pt x="601565" y="17532"/>
                  <a:pt x="635140" y="16116"/>
                  <a:pt x="672957" y="13892"/>
                </a:cubicBezTo>
                <a:lnTo>
                  <a:pt x="775699" y="8755"/>
                </a:lnTo>
                <a:cubicBezTo>
                  <a:pt x="884170" y="-3300"/>
                  <a:pt x="858504" y="-2531"/>
                  <a:pt x="1042827" y="8755"/>
                </a:cubicBezTo>
                <a:cubicBezTo>
                  <a:pt x="1053637" y="9417"/>
                  <a:pt x="1062819" y="19029"/>
                  <a:pt x="1073649" y="19029"/>
                </a:cubicBezTo>
                <a:lnTo>
                  <a:pt x="1078786" y="19029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>
            <a:extLst>
              <a:ext uri="{FF2B5EF4-FFF2-40B4-BE49-F238E27FC236}">
                <a16:creationId xmlns:a16="http://schemas.microsoft.com/office/drawing/2014/main" id="{74F8A9FD-B8DE-E6F2-59A1-D6C603E78689}"/>
              </a:ext>
            </a:extLst>
          </p:cNvPr>
          <p:cNvSpPr/>
          <p:nvPr/>
        </p:nvSpPr>
        <p:spPr>
          <a:xfrm flipH="1" flipV="1">
            <a:off x="9387482" y="5248143"/>
            <a:ext cx="690831" cy="399152"/>
          </a:xfrm>
          <a:custGeom>
            <a:avLst/>
            <a:gdLst>
              <a:gd name="connsiteX0" fmla="*/ 0 w 1078786"/>
              <a:gd name="connsiteY0" fmla="*/ 491640 h 491640"/>
              <a:gd name="connsiteX1" fmla="*/ 10274 w 1078786"/>
              <a:gd name="connsiteY1" fmla="*/ 429995 h 491640"/>
              <a:gd name="connsiteX2" fmla="*/ 15411 w 1078786"/>
              <a:gd name="connsiteY2" fmla="*/ 409447 h 491640"/>
              <a:gd name="connsiteX3" fmla="*/ 25685 w 1078786"/>
              <a:gd name="connsiteY3" fmla="*/ 378624 h 491640"/>
              <a:gd name="connsiteX4" fmla="*/ 35959 w 1078786"/>
              <a:gd name="connsiteY4" fmla="*/ 347802 h 491640"/>
              <a:gd name="connsiteX5" fmla="*/ 41096 w 1078786"/>
              <a:gd name="connsiteY5" fmla="*/ 332391 h 491640"/>
              <a:gd name="connsiteX6" fmla="*/ 51371 w 1078786"/>
              <a:gd name="connsiteY6" fmla="*/ 296431 h 491640"/>
              <a:gd name="connsiteX7" fmla="*/ 82193 w 1078786"/>
              <a:gd name="connsiteY7" fmla="*/ 245060 h 491640"/>
              <a:gd name="connsiteX8" fmla="*/ 97604 w 1078786"/>
              <a:gd name="connsiteY8" fmla="*/ 229649 h 491640"/>
              <a:gd name="connsiteX9" fmla="*/ 118153 w 1078786"/>
              <a:gd name="connsiteY9" fmla="*/ 203964 h 491640"/>
              <a:gd name="connsiteX10" fmla="*/ 159249 w 1078786"/>
              <a:gd name="connsiteY10" fmla="*/ 173141 h 491640"/>
              <a:gd name="connsiteX11" fmla="*/ 210620 w 1078786"/>
              <a:gd name="connsiteY11" fmla="*/ 152593 h 491640"/>
              <a:gd name="connsiteX12" fmla="*/ 246580 w 1078786"/>
              <a:gd name="connsiteY12" fmla="*/ 142319 h 491640"/>
              <a:gd name="connsiteX13" fmla="*/ 277402 w 1078786"/>
              <a:gd name="connsiteY13" fmla="*/ 126907 h 491640"/>
              <a:gd name="connsiteX14" fmla="*/ 292813 w 1078786"/>
              <a:gd name="connsiteY14" fmla="*/ 116633 h 491640"/>
              <a:gd name="connsiteX15" fmla="*/ 344184 w 1078786"/>
              <a:gd name="connsiteY15" fmla="*/ 96085 h 491640"/>
              <a:gd name="connsiteX16" fmla="*/ 390418 w 1078786"/>
              <a:gd name="connsiteY16" fmla="*/ 80674 h 491640"/>
              <a:gd name="connsiteX17" fmla="*/ 405829 w 1078786"/>
              <a:gd name="connsiteY17" fmla="*/ 75537 h 491640"/>
              <a:gd name="connsiteX18" fmla="*/ 421240 w 1078786"/>
              <a:gd name="connsiteY18" fmla="*/ 65262 h 491640"/>
              <a:gd name="connsiteX19" fmla="*/ 472611 w 1078786"/>
              <a:gd name="connsiteY19" fmla="*/ 49851 h 491640"/>
              <a:gd name="connsiteX20" fmla="*/ 488022 w 1078786"/>
              <a:gd name="connsiteY20" fmla="*/ 44714 h 491640"/>
              <a:gd name="connsiteX21" fmla="*/ 529119 w 1078786"/>
              <a:gd name="connsiteY21" fmla="*/ 34440 h 491640"/>
              <a:gd name="connsiteX22" fmla="*/ 565078 w 1078786"/>
              <a:gd name="connsiteY22" fmla="*/ 24166 h 491640"/>
              <a:gd name="connsiteX23" fmla="*/ 672957 w 1078786"/>
              <a:gd name="connsiteY23" fmla="*/ 13892 h 491640"/>
              <a:gd name="connsiteX24" fmla="*/ 775699 w 1078786"/>
              <a:gd name="connsiteY24" fmla="*/ 8755 h 491640"/>
              <a:gd name="connsiteX25" fmla="*/ 1042827 w 1078786"/>
              <a:gd name="connsiteY25" fmla="*/ 8755 h 491640"/>
              <a:gd name="connsiteX26" fmla="*/ 1073649 w 1078786"/>
              <a:gd name="connsiteY26" fmla="*/ 19029 h 491640"/>
              <a:gd name="connsiteX27" fmla="*/ 1078786 w 1078786"/>
              <a:gd name="connsiteY27" fmla="*/ 19029 h 4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078786" h="491640">
                <a:moveTo>
                  <a:pt x="0" y="491640"/>
                </a:moveTo>
                <a:cubicBezTo>
                  <a:pt x="4288" y="461620"/>
                  <a:pt x="4265" y="457037"/>
                  <a:pt x="10274" y="429995"/>
                </a:cubicBezTo>
                <a:cubicBezTo>
                  <a:pt x="11806" y="423103"/>
                  <a:pt x="13382" y="416209"/>
                  <a:pt x="15411" y="409447"/>
                </a:cubicBezTo>
                <a:cubicBezTo>
                  <a:pt x="18523" y="399074"/>
                  <a:pt x="22260" y="388898"/>
                  <a:pt x="25685" y="378624"/>
                </a:cubicBezTo>
                <a:lnTo>
                  <a:pt x="35959" y="347802"/>
                </a:lnTo>
                <a:cubicBezTo>
                  <a:pt x="37671" y="342665"/>
                  <a:pt x="39783" y="337644"/>
                  <a:pt x="41096" y="332391"/>
                </a:cubicBezTo>
                <a:cubicBezTo>
                  <a:pt x="43702" y="321967"/>
                  <a:pt x="46950" y="306746"/>
                  <a:pt x="51371" y="296431"/>
                </a:cubicBezTo>
                <a:cubicBezTo>
                  <a:pt x="57451" y="282244"/>
                  <a:pt x="73064" y="254189"/>
                  <a:pt x="82193" y="245060"/>
                </a:cubicBezTo>
                <a:lnTo>
                  <a:pt x="97604" y="229649"/>
                </a:lnTo>
                <a:cubicBezTo>
                  <a:pt x="105753" y="205203"/>
                  <a:pt x="97028" y="220864"/>
                  <a:pt x="118153" y="203964"/>
                </a:cubicBezTo>
                <a:cubicBezTo>
                  <a:pt x="135541" y="190053"/>
                  <a:pt x="128518" y="183384"/>
                  <a:pt x="159249" y="173141"/>
                </a:cubicBezTo>
                <a:cubicBezTo>
                  <a:pt x="229403" y="149757"/>
                  <a:pt x="157712" y="175268"/>
                  <a:pt x="210620" y="152593"/>
                </a:cubicBezTo>
                <a:cubicBezTo>
                  <a:pt x="220938" y="148171"/>
                  <a:pt x="236152" y="144926"/>
                  <a:pt x="246580" y="142319"/>
                </a:cubicBezTo>
                <a:cubicBezTo>
                  <a:pt x="290737" y="112878"/>
                  <a:pt x="234874" y="148171"/>
                  <a:pt x="277402" y="126907"/>
                </a:cubicBezTo>
                <a:cubicBezTo>
                  <a:pt x="282924" y="124146"/>
                  <a:pt x="287453" y="119696"/>
                  <a:pt x="292813" y="116633"/>
                </a:cubicBezTo>
                <a:cubicBezTo>
                  <a:pt x="313976" y="104540"/>
                  <a:pt x="318927" y="104504"/>
                  <a:pt x="344184" y="96085"/>
                </a:cubicBezTo>
                <a:lnTo>
                  <a:pt x="390418" y="80674"/>
                </a:lnTo>
                <a:lnTo>
                  <a:pt x="405829" y="75537"/>
                </a:lnTo>
                <a:cubicBezTo>
                  <a:pt x="410966" y="72112"/>
                  <a:pt x="415598" y="67770"/>
                  <a:pt x="421240" y="65262"/>
                </a:cubicBezTo>
                <a:cubicBezTo>
                  <a:pt x="443210" y="55497"/>
                  <a:pt x="451694" y="55827"/>
                  <a:pt x="472611" y="49851"/>
                </a:cubicBezTo>
                <a:cubicBezTo>
                  <a:pt x="477818" y="48363"/>
                  <a:pt x="482798" y="46139"/>
                  <a:pt x="488022" y="44714"/>
                </a:cubicBezTo>
                <a:cubicBezTo>
                  <a:pt x="501645" y="40999"/>
                  <a:pt x="515723" y="38905"/>
                  <a:pt x="529119" y="34440"/>
                </a:cubicBezTo>
                <a:cubicBezTo>
                  <a:pt x="542323" y="30039"/>
                  <a:pt x="550888" y="26746"/>
                  <a:pt x="565078" y="24166"/>
                </a:cubicBezTo>
                <a:cubicBezTo>
                  <a:pt x="601565" y="17532"/>
                  <a:pt x="635140" y="16116"/>
                  <a:pt x="672957" y="13892"/>
                </a:cubicBezTo>
                <a:lnTo>
                  <a:pt x="775699" y="8755"/>
                </a:lnTo>
                <a:cubicBezTo>
                  <a:pt x="884170" y="-3300"/>
                  <a:pt x="858504" y="-2531"/>
                  <a:pt x="1042827" y="8755"/>
                </a:cubicBezTo>
                <a:cubicBezTo>
                  <a:pt x="1053637" y="9417"/>
                  <a:pt x="1062819" y="19029"/>
                  <a:pt x="1073649" y="19029"/>
                </a:cubicBezTo>
                <a:lnTo>
                  <a:pt x="1078786" y="19029"/>
                </a:lnTo>
              </a:path>
            </a:pathLst>
          </a:cu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8DA92F-C058-151C-F31B-35FC9940D566}"/>
              </a:ext>
            </a:extLst>
          </p:cNvPr>
          <p:cNvSpPr/>
          <p:nvPr/>
        </p:nvSpPr>
        <p:spPr>
          <a:xfrm>
            <a:off x="547961" y="1398286"/>
            <a:ext cx="9686179" cy="1770953"/>
          </a:xfrm>
          <a:prstGeom prst="rect">
            <a:avLst/>
          </a:prstGeom>
          <a:solidFill>
            <a:schemeClr val="bg1">
              <a:alpha val="876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BD021D-2D76-18DA-2316-BCF0A56F707D}"/>
              </a:ext>
            </a:extLst>
          </p:cNvPr>
          <p:cNvSpPr/>
          <p:nvPr/>
        </p:nvSpPr>
        <p:spPr>
          <a:xfrm>
            <a:off x="448616" y="4135899"/>
            <a:ext cx="6523811" cy="272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F625167-C589-2F24-6B27-51159DF9FD09}"/>
              </a:ext>
            </a:extLst>
          </p:cNvPr>
          <p:cNvSpPr/>
          <p:nvPr/>
        </p:nvSpPr>
        <p:spPr>
          <a:xfrm>
            <a:off x="7449015" y="4107391"/>
            <a:ext cx="3657479" cy="2722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0730352-E88D-C2CB-5AA1-D6C93FC59E68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F765E99-E0E5-4FC4-6490-7A78AA1F9622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Distribution and abundance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73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4BE405-3FA6-D3DC-F42E-9BEF093F92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73260-27CE-BB6C-47AE-3D152307E9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b="1" dirty="0"/>
          </a:p>
          <a:p>
            <a:endParaRPr lang="en-AU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C596144-2F2D-152F-4D3B-3266F7F60B99}"/>
              </a:ext>
            </a:extLst>
          </p:cNvPr>
          <p:cNvSpPr/>
          <p:nvPr/>
        </p:nvSpPr>
        <p:spPr>
          <a:xfrm>
            <a:off x="787091" y="1427355"/>
            <a:ext cx="2880000" cy="792000"/>
          </a:xfrm>
          <a:prstGeom prst="roundRect">
            <a:avLst/>
          </a:prstGeom>
          <a:solidFill>
            <a:srgbClr val="4401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17126DE-5C07-C268-A175-365CD3A8B58E}"/>
              </a:ext>
            </a:extLst>
          </p:cNvPr>
          <p:cNvSpPr/>
          <p:nvPr/>
        </p:nvSpPr>
        <p:spPr>
          <a:xfrm>
            <a:off x="787091" y="2306407"/>
            <a:ext cx="2880000" cy="79200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4632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421D2D-B686-2BA4-6210-7476EC15DCFF}"/>
              </a:ext>
            </a:extLst>
          </p:cNvPr>
          <p:cNvSpPr txBox="1"/>
          <p:nvPr/>
        </p:nvSpPr>
        <p:spPr>
          <a:xfrm>
            <a:off x="1121959" y="1580558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Abiotic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85E871-0549-1752-A2F8-EFA1CCF4BEEB}"/>
              </a:ext>
            </a:extLst>
          </p:cNvPr>
          <p:cNvSpPr txBox="1"/>
          <p:nvPr/>
        </p:nvSpPr>
        <p:spPr>
          <a:xfrm>
            <a:off x="1121960" y="2442489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Biotic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FB5B530-37F2-5C7C-DABB-5300B02C3EAF}"/>
              </a:ext>
            </a:extLst>
          </p:cNvPr>
          <p:cNvSpPr txBox="1"/>
          <p:nvPr/>
        </p:nvSpPr>
        <p:spPr>
          <a:xfrm>
            <a:off x="4134424" y="158055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Temperature, salinity, turbidity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FB6C2FA-3FD2-4368-8DF2-E9E1B79E8481}"/>
              </a:ext>
            </a:extLst>
          </p:cNvPr>
          <p:cNvSpPr txBox="1"/>
          <p:nvPr/>
        </p:nvSpPr>
        <p:spPr>
          <a:xfrm>
            <a:off x="4134424" y="245638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Predation, competition, mutualism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41362-551D-3FFA-BE74-D9211A7DCD90}"/>
              </a:ext>
            </a:extLst>
          </p:cNvPr>
          <p:cNvSpPr txBox="1"/>
          <p:nvPr/>
        </p:nvSpPr>
        <p:spPr>
          <a:xfrm>
            <a:off x="8496104" y="154176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Broad-scale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1B8BDD-235F-5B76-CC72-4C8FB9CC59AF}"/>
              </a:ext>
            </a:extLst>
          </p:cNvPr>
          <p:cNvSpPr txBox="1"/>
          <p:nvPr/>
        </p:nvSpPr>
        <p:spPr>
          <a:xfrm>
            <a:off x="8496104" y="2441804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Local-scale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493986C-406D-EFB3-B2D6-498C51C1E6F5}"/>
              </a:ext>
            </a:extLst>
          </p:cNvPr>
          <p:cNvSpPr/>
          <p:nvPr/>
        </p:nvSpPr>
        <p:spPr>
          <a:xfrm>
            <a:off x="787091" y="3185459"/>
            <a:ext cx="2880000" cy="792000"/>
          </a:xfrm>
          <a:prstGeom prst="roundRect">
            <a:avLst/>
          </a:prstGeom>
          <a:solidFill>
            <a:srgbClr val="365C8D"/>
          </a:solidFill>
          <a:ln>
            <a:solidFill>
              <a:srgbClr val="365C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4A177DA-0074-E8F7-7C86-7C23585ACFCB}"/>
              </a:ext>
            </a:extLst>
          </p:cNvPr>
          <p:cNvSpPr txBox="1"/>
          <p:nvPr/>
        </p:nvSpPr>
        <p:spPr>
          <a:xfrm>
            <a:off x="1499949" y="3331493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Dispersal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497ACF-14A5-1EEC-3632-E6A5BECA1BE9}"/>
              </a:ext>
            </a:extLst>
          </p:cNvPr>
          <p:cNvSpPr txBox="1"/>
          <p:nvPr/>
        </p:nvSpPr>
        <p:spPr>
          <a:xfrm>
            <a:off x="4134424" y="34290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Ocean currents, larval duration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B4E64F7-E997-B83C-D981-DBA67F40B9F7}"/>
              </a:ext>
            </a:extLst>
          </p:cNvPr>
          <p:cNvSpPr txBox="1"/>
          <p:nvPr/>
        </p:nvSpPr>
        <p:spPr>
          <a:xfrm>
            <a:off x="8496104" y="339671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Regional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BC4371E-4D5E-F713-D572-9E6003163639}"/>
              </a:ext>
            </a:extLst>
          </p:cNvPr>
          <p:cNvSpPr/>
          <p:nvPr/>
        </p:nvSpPr>
        <p:spPr>
          <a:xfrm>
            <a:off x="787091" y="4064511"/>
            <a:ext cx="2880000" cy="792000"/>
          </a:xfrm>
          <a:prstGeom prst="roundRect">
            <a:avLst/>
          </a:prstGeom>
          <a:solidFill>
            <a:srgbClr val="277F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8F35D95-F8DB-E05B-FCFD-CFCD2E0A9BCA}"/>
              </a:ext>
            </a:extLst>
          </p:cNvPr>
          <p:cNvSpPr txBox="1"/>
          <p:nvPr/>
        </p:nvSpPr>
        <p:spPr>
          <a:xfrm>
            <a:off x="1293956" y="4181403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Disturbance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42F5B23-F248-7A36-9EDF-8A9206ED2EE3}"/>
              </a:ext>
            </a:extLst>
          </p:cNvPr>
          <p:cNvSpPr txBox="1"/>
          <p:nvPr/>
        </p:nvSpPr>
        <p:spPr>
          <a:xfrm>
            <a:off x="4134424" y="428997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Marine heatwaves, storms, floods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15C69A6-A8D3-78FE-64A9-B7CF7ADCDC6D}"/>
              </a:ext>
            </a:extLst>
          </p:cNvPr>
          <p:cNvSpPr txBox="1"/>
          <p:nvPr/>
        </p:nvSpPr>
        <p:spPr>
          <a:xfrm>
            <a:off x="8496104" y="4260178"/>
            <a:ext cx="2726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Episodic, local-regional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9E45AB1-ECD8-3164-FEEF-81C286492725}"/>
              </a:ext>
            </a:extLst>
          </p:cNvPr>
          <p:cNvSpPr txBox="1"/>
          <p:nvPr/>
        </p:nvSpPr>
        <p:spPr>
          <a:xfrm>
            <a:off x="4134424" y="1057521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44B3FB2-1CFC-AA51-DED2-7714675FD9BE}"/>
              </a:ext>
            </a:extLst>
          </p:cNvPr>
          <p:cNvSpPr txBox="1"/>
          <p:nvPr/>
        </p:nvSpPr>
        <p:spPr>
          <a:xfrm>
            <a:off x="8496104" y="973666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BA48B33-9C1E-2F9D-4E60-4057F0C6F8D4}"/>
              </a:ext>
            </a:extLst>
          </p:cNvPr>
          <p:cNvSpPr/>
          <p:nvPr/>
        </p:nvSpPr>
        <p:spPr>
          <a:xfrm>
            <a:off x="547961" y="1398286"/>
            <a:ext cx="9686179" cy="2579173"/>
          </a:xfrm>
          <a:prstGeom prst="rect">
            <a:avLst/>
          </a:prstGeom>
          <a:solidFill>
            <a:schemeClr val="bg1">
              <a:alpha val="876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close-up of a rocky shore&#10;&#10;AI-generated content may be incorrect.">
            <a:extLst>
              <a:ext uri="{FF2B5EF4-FFF2-40B4-BE49-F238E27FC236}">
                <a16:creationId xmlns:a16="http://schemas.microsoft.com/office/drawing/2014/main" id="{23079D7C-B3FC-4AE6-F83A-391180EEBAB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0195" y="2132162"/>
            <a:ext cx="7717885" cy="41136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3284276-24D3-F156-046C-06D127E37EF8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9AC50E4-1FF6-4844-4C13-8213EE4A898F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Distribution and abundance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4" name="Picture 3" descr="A close-up of a rocky shore&#10;&#10;AI-generated content may be incorrect.">
            <a:extLst>
              <a:ext uri="{FF2B5EF4-FFF2-40B4-BE49-F238E27FC236}">
                <a16:creationId xmlns:a16="http://schemas.microsoft.com/office/drawing/2014/main" id="{3EBFD8C8-6B8A-37F4-9002-9F3C394240A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38262" y="2132162"/>
            <a:ext cx="7772400" cy="414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9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71AF52-ED75-8E6B-4E03-ECD18C47C9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CC10F9D2-F93C-334C-049D-6FBA1EB83C91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535ECC5-3C60-817A-687E-8C478227F195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0FD6797-312A-BBDC-6F19-E356AEB4E85E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FE1E1564-D773-3CB0-6F40-5256624E12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6AE7738-3261-B823-FF9D-7926D1B9266A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E1FDE1F-7CA5-817D-25CC-B69D755575A2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B552961-5E5B-9D90-F8D4-FF363F9F2C06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73D72B6-34AD-CA82-7295-7EBA9F85639B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B799F5-E5F6-B3DB-5DC4-144F7F937E3B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56303960-1920-4523-5A1A-65B86F3C2114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6CB2C80-40AD-4840-D206-48FE06778BC1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FB0CF39-30A4-4A3F-6315-8D0802BFC1C9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E92863D-5B10-DD95-22F2-86A72D53CF58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766EAAA-3569-9220-A35F-AAD0234EB326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659977A-1EC5-B796-D7A3-E3C3E36DABFA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D9E34CD-B9E8-B827-1597-392E7977D51C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8315F53-5D37-B8A0-35D1-9C3BADA8E82E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AAEA4E2-098F-6E5D-9A87-1DD04F29D0E2}"/>
              </a:ext>
            </a:extLst>
          </p:cNvPr>
          <p:cNvSpPr/>
          <p:nvPr/>
        </p:nvSpPr>
        <p:spPr>
          <a:xfrm>
            <a:off x="134799" y="1618593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16AA84E-E8A2-362A-1582-2C694ACB9667}"/>
              </a:ext>
            </a:extLst>
          </p:cNvPr>
          <p:cNvSpPr/>
          <p:nvPr/>
        </p:nvSpPr>
        <p:spPr>
          <a:xfrm>
            <a:off x="551656" y="2307652"/>
            <a:ext cx="11188399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330C4F-4912-1416-301F-C9E4355A0D2F}"/>
              </a:ext>
            </a:extLst>
          </p:cNvPr>
          <p:cNvSpPr/>
          <p:nvPr/>
        </p:nvSpPr>
        <p:spPr>
          <a:xfrm>
            <a:off x="329162" y="3003304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A330C51-3400-AEB9-2B2D-72E61C39F139}"/>
              </a:ext>
            </a:extLst>
          </p:cNvPr>
          <p:cNvSpPr/>
          <p:nvPr/>
        </p:nvSpPr>
        <p:spPr>
          <a:xfrm>
            <a:off x="248856" y="3565781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11A69C9-B35E-1868-4A09-A863E73A6C96}"/>
              </a:ext>
            </a:extLst>
          </p:cNvPr>
          <p:cNvSpPr/>
          <p:nvPr/>
        </p:nvSpPr>
        <p:spPr>
          <a:xfrm>
            <a:off x="122542" y="4357690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5DDD9A-FC93-3B73-AA8A-79A8B71F972C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CE8A3A5-CAB8-9300-970B-8202CCC330A7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82DAB6-2D9B-B49E-A9B6-2A467D171EA8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18F9D6C-BDBC-5BAA-9EFD-E32B98772F70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3F9BC12B-177A-AB5A-142F-E35ADC39DBAB}"/>
              </a:ext>
            </a:extLst>
          </p:cNvPr>
          <p:cNvGrpSpPr/>
          <p:nvPr/>
        </p:nvGrpSpPr>
        <p:grpSpPr>
          <a:xfrm>
            <a:off x="7257334" y="3187754"/>
            <a:ext cx="4192569" cy="3507321"/>
            <a:chOff x="7301901" y="3184457"/>
            <a:chExt cx="4192569" cy="3507321"/>
          </a:xfrm>
        </p:grpSpPr>
        <p:pic>
          <p:nvPicPr>
            <p:cNvPr id="27" name="Picture 26" descr="A close-up of a coral reef&#10;&#10;AI-generated content may be incorrect.">
              <a:extLst>
                <a:ext uri="{FF2B5EF4-FFF2-40B4-BE49-F238E27FC236}">
                  <a16:creationId xmlns:a16="http://schemas.microsoft.com/office/drawing/2014/main" id="{CB8E670F-45DD-8CD5-552B-CEFE669D9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01901" y="3184457"/>
              <a:ext cx="4192569" cy="1478231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pic>
          <p:nvPicPr>
            <p:cNvPr id="29" name="Picture 28" descr="A close up of a coral&#10;&#10;AI-generated content may be incorrect.">
              <a:extLst>
                <a:ext uri="{FF2B5EF4-FFF2-40B4-BE49-F238E27FC236}">
                  <a16:creationId xmlns:a16="http://schemas.microsoft.com/office/drawing/2014/main" id="{1EF0A35F-3742-F96B-C6F8-990457D00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7301901" y="4791394"/>
              <a:ext cx="2209951" cy="1900384"/>
            </a:xfrm>
            <a:prstGeom prst="rect">
              <a:avLst/>
            </a:prstGeom>
            <a:ln w="15875">
              <a:solidFill>
                <a:schemeClr val="tx1"/>
              </a:solidFill>
            </a:ln>
          </p:spPr>
        </p:pic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BEE986F8-49AA-4664-36F0-B0B2798251F2}"/>
                </a:ext>
              </a:extLst>
            </p:cNvPr>
            <p:cNvSpPr txBox="1"/>
            <p:nvPr/>
          </p:nvSpPr>
          <p:spPr>
            <a:xfrm>
              <a:off x="7884449" y="5602061"/>
              <a:ext cx="7024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1mm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67DB6C65-5085-524C-B5D7-74D1385CEA73}"/>
                </a:ext>
              </a:extLst>
            </p:cNvPr>
            <p:cNvSpPr txBox="1"/>
            <p:nvPr/>
          </p:nvSpPr>
          <p:spPr>
            <a:xfrm>
              <a:off x="7556323" y="3252779"/>
              <a:ext cx="628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10m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92750BF-DDD1-81BA-3B1E-E0F725B9D73A}"/>
              </a:ext>
            </a:extLst>
          </p:cNvPr>
          <p:cNvGrpSpPr/>
          <p:nvPr/>
        </p:nvGrpSpPr>
        <p:grpSpPr>
          <a:xfrm>
            <a:off x="7336074" y="3257710"/>
            <a:ext cx="2080847" cy="2871157"/>
            <a:chOff x="7336074" y="3257710"/>
            <a:chExt cx="2080847" cy="2871157"/>
          </a:xfrm>
        </p:grpSpPr>
        <p:pic>
          <p:nvPicPr>
            <p:cNvPr id="1028" name="Picture 4" descr="Care Guide: How To Look After Pet Hermit Crabs | Petbarn">
              <a:extLst>
                <a:ext uri="{FF2B5EF4-FFF2-40B4-BE49-F238E27FC236}">
                  <a16:creationId xmlns:a16="http://schemas.microsoft.com/office/drawing/2014/main" id="{54B84AE6-8375-E900-FCE8-820691CFAD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074" y="3257710"/>
              <a:ext cx="2080847" cy="13863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lue Green Chromis: Fish Species Profile">
              <a:extLst>
                <a:ext uri="{FF2B5EF4-FFF2-40B4-BE49-F238E27FC236}">
                  <a16:creationId xmlns:a16="http://schemas.microsoft.com/office/drawing/2014/main" id="{C0612E69-8FB0-1475-511B-440AE79F3F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6074" y="4818539"/>
              <a:ext cx="1965492" cy="13103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22298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D10F-E9ED-7B2D-D80D-B71946A42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5A233-DFE7-9818-9D89-F5D76338E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b="1" dirty="0">
              <a:latin typeface="Helvetica" pitchFamily="2" charset="0"/>
            </a:endParaRPr>
          </a:p>
          <a:p>
            <a:endParaRPr lang="en-AU" dirty="0">
              <a:latin typeface="Helvetica" pitchFamily="2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36A9DA-CD86-ED46-06A7-75BFAE5DCACD}"/>
              </a:ext>
            </a:extLst>
          </p:cNvPr>
          <p:cNvSpPr/>
          <p:nvPr/>
        </p:nvSpPr>
        <p:spPr>
          <a:xfrm>
            <a:off x="787091" y="1427355"/>
            <a:ext cx="2880000" cy="792000"/>
          </a:xfrm>
          <a:prstGeom prst="roundRect">
            <a:avLst/>
          </a:prstGeom>
          <a:solidFill>
            <a:srgbClr val="44015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E2A9A4A-4D7B-EC0F-2A2D-A6F93FBBD2D8}"/>
              </a:ext>
            </a:extLst>
          </p:cNvPr>
          <p:cNvSpPr/>
          <p:nvPr/>
        </p:nvSpPr>
        <p:spPr>
          <a:xfrm>
            <a:off x="787091" y="2306407"/>
            <a:ext cx="2880000" cy="792000"/>
          </a:xfrm>
          <a:prstGeom prst="roundRect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rgbClr val="46327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BEF2B7-9032-18FC-E388-0C7754E55E3D}"/>
              </a:ext>
            </a:extLst>
          </p:cNvPr>
          <p:cNvSpPr txBox="1"/>
          <p:nvPr/>
        </p:nvSpPr>
        <p:spPr>
          <a:xfrm>
            <a:off x="1121959" y="1580558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Abiotic factors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0EB194C-2794-A312-6F02-D464AD91485A}"/>
              </a:ext>
            </a:extLst>
          </p:cNvPr>
          <p:cNvSpPr txBox="1"/>
          <p:nvPr/>
        </p:nvSpPr>
        <p:spPr>
          <a:xfrm>
            <a:off x="1121960" y="2442489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Biotic factors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72311B3-9478-2262-F735-66BBB14AB4A2}"/>
              </a:ext>
            </a:extLst>
          </p:cNvPr>
          <p:cNvSpPr txBox="1"/>
          <p:nvPr/>
        </p:nvSpPr>
        <p:spPr>
          <a:xfrm>
            <a:off x="4134424" y="158055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Temperature, salinity, turbidity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74080-1B20-9797-D4C0-556D72A689D0}"/>
              </a:ext>
            </a:extLst>
          </p:cNvPr>
          <p:cNvSpPr txBox="1"/>
          <p:nvPr/>
        </p:nvSpPr>
        <p:spPr>
          <a:xfrm>
            <a:off x="4134424" y="245638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Predation, competition, mutualism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6CEB914-B08D-1F4E-962A-0B7E11C144CD}"/>
              </a:ext>
            </a:extLst>
          </p:cNvPr>
          <p:cNvSpPr txBox="1"/>
          <p:nvPr/>
        </p:nvSpPr>
        <p:spPr>
          <a:xfrm>
            <a:off x="8496104" y="154176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Broad-scale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67F9DC-6B99-C9A9-487E-EDA6BD801DAB}"/>
              </a:ext>
            </a:extLst>
          </p:cNvPr>
          <p:cNvSpPr txBox="1"/>
          <p:nvPr/>
        </p:nvSpPr>
        <p:spPr>
          <a:xfrm>
            <a:off x="8496104" y="2441804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Local-scale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E26D2F4-583D-9537-DEDF-4521B7C13176}"/>
              </a:ext>
            </a:extLst>
          </p:cNvPr>
          <p:cNvSpPr/>
          <p:nvPr/>
        </p:nvSpPr>
        <p:spPr>
          <a:xfrm>
            <a:off x="787091" y="3185459"/>
            <a:ext cx="2880000" cy="792000"/>
          </a:xfrm>
          <a:prstGeom prst="roundRect">
            <a:avLst/>
          </a:prstGeom>
          <a:solidFill>
            <a:srgbClr val="365C8D"/>
          </a:solidFill>
          <a:ln>
            <a:solidFill>
              <a:srgbClr val="365C8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Helvetica" pitchFamily="2" charset="0"/>
              </a:rPr>
              <a:t>	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4600E64-F2BE-4021-07DE-CF6186ADFFF2}"/>
              </a:ext>
            </a:extLst>
          </p:cNvPr>
          <p:cNvSpPr txBox="1"/>
          <p:nvPr/>
        </p:nvSpPr>
        <p:spPr>
          <a:xfrm>
            <a:off x="1499949" y="3331493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Dispersal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DB44F5-4CA5-581B-7517-01291D4163EA}"/>
              </a:ext>
            </a:extLst>
          </p:cNvPr>
          <p:cNvSpPr txBox="1"/>
          <p:nvPr/>
        </p:nvSpPr>
        <p:spPr>
          <a:xfrm>
            <a:off x="4134424" y="3429000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Ocean currents, larval duration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35E7BDE-A846-4714-41B4-32246EA330A0}"/>
              </a:ext>
            </a:extLst>
          </p:cNvPr>
          <p:cNvSpPr txBox="1"/>
          <p:nvPr/>
        </p:nvSpPr>
        <p:spPr>
          <a:xfrm>
            <a:off x="8496104" y="3396711"/>
            <a:ext cx="14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Regional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7E6A853-EC3A-72E6-EFD0-7F203EE2633E}"/>
              </a:ext>
            </a:extLst>
          </p:cNvPr>
          <p:cNvSpPr/>
          <p:nvPr/>
        </p:nvSpPr>
        <p:spPr>
          <a:xfrm>
            <a:off x="787091" y="4064511"/>
            <a:ext cx="2880000" cy="792000"/>
          </a:xfrm>
          <a:prstGeom prst="roundRect">
            <a:avLst/>
          </a:prstGeom>
          <a:solidFill>
            <a:srgbClr val="277F8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A86D0D-6D90-ABD9-E14E-EE2FA304A9A8}"/>
              </a:ext>
            </a:extLst>
          </p:cNvPr>
          <p:cNvSpPr txBox="1"/>
          <p:nvPr/>
        </p:nvSpPr>
        <p:spPr>
          <a:xfrm>
            <a:off x="1293956" y="4181403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Disturbance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421AC8D-BEAD-D569-1672-862613590BE7}"/>
              </a:ext>
            </a:extLst>
          </p:cNvPr>
          <p:cNvSpPr/>
          <p:nvPr/>
        </p:nvSpPr>
        <p:spPr>
          <a:xfrm>
            <a:off x="787091" y="4943561"/>
            <a:ext cx="2880000" cy="792000"/>
          </a:xfrm>
          <a:prstGeom prst="roundRect">
            <a:avLst/>
          </a:prstGeom>
          <a:solidFill>
            <a:srgbClr val="1FA10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5022AC2-3725-BC2D-CE2B-2A6D0222E86E}"/>
              </a:ext>
            </a:extLst>
          </p:cNvPr>
          <p:cNvSpPr txBox="1"/>
          <p:nvPr/>
        </p:nvSpPr>
        <p:spPr>
          <a:xfrm>
            <a:off x="1004024" y="5073035"/>
            <a:ext cx="26344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sz="2400" b="0" i="0" dirty="0">
                <a:solidFill>
                  <a:schemeClr val="bg1"/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Legacy effects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F63D968-C96D-A89B-7D4E-DB5E57FF5714}"/>
              </a:ext>
            </a:extLst>
          </p:cNvPr>
          <p:cNvSpPr txBox="1"/>
          <p:nvPr/>
        </p:nvSpPr>
        <p:spPr>
          <a:xfrm>
            <a:off x="4134424" y="4289973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Marine heatwaves, storms, floods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BFBA36-2524-E5B7-41CF-FFB9BBE0542E}"/>
              </a:ext>
            </a:extLst>
          </p:cNvPr>
          <p:cNvSpPr txBox="1"/>
          <p:nvPr/>
        </p:nvSpPr>
        <p:spPr>
          <a:xfrm>
            <a:off x="8496104" y="4260178"/>
            <a:ext cx="2726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chemeClr val="bg2">
                    <a:lumMod val="50000"/>
                  </a:schemeClr>
                </a:solidFill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Episodic, local-regional</a:t>
            </a:r>
            <a:endParaRPr lang="en-US" dirty="0">
              <a:solidFill>
                <a:schemeClr val="bg2">
                  <a:lumMod val="50000"/>
                </a:schemeClr>
              </a:solidFill>
              <a:latin typeface="Helvetica" pitchFamily="2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9C8E42E-8D3A-1247-643A-A6B774E1824A}"/>
              </a:ext>
            </a:extLst>
          </p:cNvPr>
          <p:cNvSpPr txBox="1"/>
          <p:nvPr/>
        </p:nvSpPr>
        <p:spPr>
          <a:xfrm>
            <a:off x="4134424" y="5141932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Dispersal barriers, dredging, hypoxia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A73085-0EB1-28E8-D501-1B2616B3B44A}"/>
              </a:ext>
            </a:extLst>
          </p:cNvPr>
          <p:cNvSpPr txBox="1"/>
          <p:nvPr/>
        </p:nvSpPr>
        <p:spPr>
          <a:xfrm>
            <a:off x="8496104" y="5141932"/>
            <a:ext cx="27262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Long-term / deep time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8B503F-B94E-4013-E387-75B7233E62C2}"/>
              </a:ext>
            </a:extLst>
          </p:cNvPr>
          <p:cNvSpPr txBox="1"/>
          <p:nvPr/>
        </p:nvSpPr>
        <p:spPr>
          <a:xfrm>
            <a:off x="4134424" y="1057521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Example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B07E15C-A4EA-3743-9569-994DEDADCE1D}"/>
              </a:ext>
            </a:extLst>
          </p:cNvPr>
          <p:cNvSpPr txBox="1"/>
          <p:nvPr/>
        </p:nvSpPr>
        <p:spPr>
          <a:xfrm>
            <a:off x="8496104" y="973666"/>
            <a:ext cx="14799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i="0" dirty="0">
                <a:latin typeface="Helvetica" pitchFamily="2" charset="0"/>
                <a:ea typeface="Helvetica Neue Medium" panose="02000503000000020004" pitchFamily="2" charset="0"/>
                <a:cs typeface="Helvetica Neue Medium" panose="02000503000000020004" pitchFamily="2" charset="0"/>
              </a:rPr>
              <a:t>Scale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E368974-959A-9E7A-4D6B-6B2182AFF331}"/>
              </a:ext>
            </a:extLst>
          </p:cNvPr>
          <p:cNvSpPr/>
          <p:nvPr/>
        </p:nvSpPr>
        <p:spPr>
          <a:xfrm>
            <a:off x="547961" y="1398286"/>
            <a:ext cx="11369719" cy="3473888"/>
          </a:xfrm>
          <a:prstGeom prst="rect">
            <a:avLst/>
          </a:prstGeom>
          <a:solidFill>
            <a:schemeClr val="bg1">
              <a:alpha val="876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D0F120D7-4208-3081-7EB4-65475FC9B7C1}"/>
              </a:ext>
            </a:extLst>
          </p:cNvPr>
          <p:cNvGrpSpPr/>
          <p:nvPr/>
        </p:nvGrpSpPr>
        <p:grpSpPr>
          <a:xfrm>
            <a:off x="4025143" y="1082030"/>
            <a:ext cx="6666908" cy="3307676"/>
            <a:chOff x="4025142" y="1543025"/>
            <a:chExt cx="6666908" cy="3307676"/>
          </a:xfrm>
        </p:grpSpPr>
        <p:pic>
          <p:nvPicPr>
            <p:cNvPr id="8194" name="Picture 2" descr="NASA SVS | Equirectangular Projected ...">
              <a:extLst>
                <a:ext uri="{FF2B5EF4-FFF2-40B4-BE49-F238E27FC236}">
                  <a16:creationId xmlns:a16="http://schemas.microsoft.com/office/drawing/2014/main" id="{F0AEB12B-3B46-4ABE-1C5C-A3EFE749A0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6699" y="1543025"/>
              <a:ext cx="6615351" cy="330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DFEF6D-B550-2EB6-72B0-230C9DB75794}"/>
                </a:ext>
              </a:extLst>
            </p:cNvPr>
            <p:cNvGrpSpPr/>
            <p:nvPr/>
          </p:nvGrpSpPr>
          <p:grpSpPr>
            <a:xfrm>
              <a:off x="4025142" y="2613701"/>
              <a:ext cx="5755833" cy="1217401"/>
              <a:chOff x="4025142" y="2613701"/>
              <a:chExt cx="5755833" cy="1217401"/>
            </a:xfrm>
          </p:grpSpPr>
          <p:cxnSp>
            <p:nvCxnSpPr>
              <p:cNvPr id="5" name="Straight Connector 4">
                <a:extLst>
                  <a:ext uri="{FF2B5EF4-FFF2-40B4-BE49-F238E27FC236}">
                    <a16:creationId xmlns:a16="http://schemas.microsoft.com/office/drawing/2014/main" id="{6C154D06-58DD-DCB9-AAC5-4A3A11FF8F08}"/>
                  </a:ext>
                </a:extLst>
              </p:cNvPr>
              <p:cNvCxnSpPr/>
              <p:nvPr/>
            </p:nvCxnSpPr>
            <p:spPr>
              <a:xfrm>
                <a:off x="5055451" y="2613701"/>
                <a:ext cx="792480" cy="1166323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A80B7868-DE30-9D8C-8F3B-095D716F0D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80615" y="3049858"/>
                <a:ext cx="280795" cy="116620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45DFD20-FE66-CCF7-73C8-827CFD834E00}"/>
                  </a:ext>
                </a:extLst>
              </p:cNvPr>
              <p:cNvSpPr txBox="1"/>
              <p:nvPr/>
            </p:nvSpPr>
            <p:spPr>
              <a:xfrm>
                <a:off x="4025142" y="3246327"/>
                <a:ext cx="3048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AU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Eastern-Pacific </a:t>
                </a:r>
              </a:p>
              <a:p>
                <a:pPr>
                  <a:buNone/>
                </a:pPr>
                <a:r>
                  <a:rPr lang="en-AU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Barrier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F0DAAFA-CF29-45D0-8447-01E91CAB3AA8}"/>
                  </a:ext>
                </a:extLst>
              </p:cNvPr>
              <p:cNvSpPr txBox="1"/>
              <p:nvPr/>
            </p:nvSpPr>
            <p:spPr>
              <a:xfrm>
                <a:off x="6732975" y="3151901"/>
                <a:ext cx="3048000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en-AU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Amazon </a:t>
                </a:r>
              </a:p>
              <a:p>
                <a:pPr>
                  <a:buNone/>
                </a:pPr>
                <a:r>
                  <a:rPr lang="en-AU" sz="1600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barrier</a:t>
                </a:r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96AFFE4F-44DE-1C1A-D391-4EE1D547AFBE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0095449-EFF6-56C8-A7CE-5E7B8109D35D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4. Distribution and abundance</a:t>
            </a:r>
            <a:endParaRPr lang="en-AU" sz="16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9749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9C1FF7-24D6-0C51-F768-EC880981F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920" y="1168913"/>
            <a:ext cx="10515600" cy="5166870"/>
          </a:xfrm>
        </p:spPr>
        <p:txBody>
          <a:bodyPr>
            <a:normAutofit/>
          </a:bodyPr>
          <a:lstStyle/>
          <a:p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 is structured in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hierarchical levels</a:t>
            </a:r>
          </a:p>
          <a:p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Niches define the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ecological ‘role’ </a:t>
            </a: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 species</a:t>
            </a:r>
          </a:p>
          <a:p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Individual interactions can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scale up </a:t>
            </a: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to shape communities</a:t>
            </a:r>
          </a:p>
          <a:p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Distribution</a:t>
            </a: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and </a:t>
            </a:r>
            <a:r>
              <a:rPr lang="en-AU" dirty="0">
                <a:solidFill>
                  <a:schemeClr val="tx2">
                    <a:lumMod val="75000"/>
                    <a:lumOff val="2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abundance</a:t>
            </a:r>
            <a:r>
              <a:rPr lang="en-AU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of species arise from </a:t>
            </a:r>
            <a:r>
              <a:rPr lang="en-AU" dirty="0">
                <a:solidFill>
                  <a:schemeClr val="accent1">
                    <a:lumMod val="60000"/>
                    <a:lumOff val="40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multiple interacting processes</a:t>
            </a:r>
          </a:p>
          <a:p>
            <a:pPr marL="0" indent="0">
              <a:buNone/>
            </a:pPr>
            <a:endParaRPr lang="en-AU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AU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D2935E5-65A0-18DF-6364-16C8CE3C00DA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01E970-DD20-6C05-4040-F4E218CF5D8A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Summary and topic review</a:t>
            </a:r>
          </a:p>
        </p:txBody>
      </p:sp>
      <p:pic>
        <p:nvPicPr>
          <p:cNvPr id="6" name="Picture 5" descr="A body of water with grass and buildings in the background&#10;&#10;AI-generated content may be incorrect.">
            <a:extLst>
              <a:ext uri="{FF2B5EF4-FFF2-40B4-BE49-F238E27FC236}">
                <a16:creationId xmlns:a16="http://schemas.microsoft.com/office/drawing/2014/main" id="{7AFC267C-0174-F8C0-7017-3A04B795175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6234" y="3733427"/>
            <a:ext cx="3295792" cy="27808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547446-3F83-1AD6-DD81-F30DCAF08697}"/>
              </a:ext>
            </a:extLst>
          </p:cNvPr>
          <p:cNvSpPr txBox="1"/>
          <p:nvPr/>
        </p:nvSpPr>
        <p:spPr>
          <a:xfrm>
            <a:off x="67004" y="5555256"/>
            <a:ext cx="8376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endParaRPr lang="en-US" sz="24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r>
              <a:rPr lang="en-US" sz="24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why is ecology more complex than rocket science? 🚀 🚀 🚀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6E24B2-3EFD-95E3-340D-A0E8EFE6FE35}"/>
              </a:ext>
            </a:extLst>
          </p:cNvPr>
          <p:cNvSpPr txBox="1"/>
          <p:nvPr/>
        </p:nvSpPr>
        <p:spPr>
          <a:xfrm>
            <a:off x="596978" y="3828126"/>
            <a:ext cx="811581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Quick Review…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limits a species’ realized niche?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Give an example of mutualism.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400" dirty="0">
                <a:solidFill>
                  <a:schemeClr val="bg1">
                    <a:lumMod val="65000"/>
                  </a:schemeClr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disturbance and dispersal shape community composition?</a:t>
            </a:r>
          </a:p>
        </p:txBody>
      </p:sp>
    </p:spTree>
    <p:extLst>
      <p:ext uri="{BB962C8B-B14F-4D97-AF65-F5344CB8AC3E}">
        <p14:creationId xmlns:p14="http://schemas.microsoft.com/office/powerpoint/2010/main" val="79020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DDA69-A452-10C7-37E9-2C0B5FD32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BDDC99FC-5059-9BF7-9723-ACB78ABE1B62}"/>
              </a:ext>
            </a:extLst>
          </p:cNvPr>
          <p:cNvSpPr txBox="1"/>
          <p:nvPr/>
        </p:nvSpPr>
        <p:spPr>
          <a:xfrm>
            <a:off x="6475796" y="5985836"/>
            <a:ext cx="61106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Dynamic systems (n-dimensions) that are inherently  difficult to quantify!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58B69BB-EDBB-8343-B684-B3D88354937C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288E431-F62F-3B24-8355-E657057FD1F9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 vs rocket science 🚀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BEE98-5AD9-70BA-B2E6-FBCB01EA8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5796" y="1005387"/>
            <a:ext cx="5598042" cy="719107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Ecology</a:t>
            </a:r>
            <a:r>
              <a:rPr lang="en-US" sz="2000" dirty="0"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: The study of organisms in their environment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9D1E7-2AD8-4D70-9DA5-E0B4B9475CA7}"/>
              </a:ext>
            </a:extLst>
          </p:cNvPr>
          <p:cNvSpPr txBox="1"/>
          <p:nvPr/>
        </p:nvSpPr>
        <p:spPr>
          <a:xfrm>
            <a:off x="134799" y="1005387"/>
            <a:ext cx="51949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AU" b="1" dirty="0">
                <a:latin typeface="Arial" panose="020B0604020202020204" pitchFamily="34" charset="0"/>
                <a:cs typeface="Arial" panose="020B0604020202020204" pitchFamily="34" charset="0"/>
              </a:rPr>
              <a:t>Rocket science</a:t>
            </a:r>
            <a:r>
              <a:rPr lang="en-AU" dirty="0">
                <a:latin typeface="Arial" panose="020B0604020202020204" pitchFamily="34" charset="0"/>
                <a:cs typeface="Arial" panose="020B0604020202020204" pitchFamily="34" charset="0"/>
              </a:rPr>
              <a:t>: the study and application of the physics and engineering required to design, build, and launch rockets</a:t>
            </a:r>
          </a:p>
        </p:txBody>
      </p:sp>
      <p:pic>
        <p:nvPicPr>
          <p:cNvPr id="12290" name="Picture 2" descr="Eccentricity Vector - an overview ...">
            <a:extLst>
              <a:ext uri="{FF2B5EF4-FFF2-40B4-BE49-F238E27FC236}">
                <a16:creationId xmlns:a16="http://schemas.microsoft.com/office/drawing/2014/main" id="{6591EF4A-D516-C823-9344-A4446EB27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5406" y="2206586"/>
            <a:ext cx="4341377" cy="2852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B0CE82F-AFF9-7721-7870-EEBC0DAD3155}"/>
              </a:ext>
            </a:extLst>
          </p:cNvPr>
          <p:cNvSpPr txBox="1"/>
          <p:nvPr/>
        </p:nvSpPr>
        <p:spPr>
          <a:xfrm>
            <a:off x="134799" y="5985836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Complexity lies in deterministic physics and precision</a:t>
            </a:r>
          </a:p>
        </p:txBody>
      </p:sp>
      <p:pic>
        <p:nvPicPr>
          <p:cNvPr id="12292" name="Picture 4" descr="How animals endure by bending environmental space: Redefining the  fundamental niche | bioRxiv">
            <a:extLst>
              <a:ext uri="{FF2B5EF4-FFF2-40B4-BE49-F238E27FC236}">
                <a16:creationId xmlns:a16="http://schemas.microsoft.com/office/drawing/2014/main" id="{013598C8-541A-0793-9E57-AAA26D9D17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00510" y="2206586"/>
            <a:ext cx="2849197" cy="260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C6CC097-4C4B-D9D0-EEDD-D4F606E653E7}"/>
              </a:ext>
            </a:extLst>
          </p:cNvPr>
          <p:cNvSpPr txBox="1"/>
          <p:nvPr/>
        </p:nvSpPr>
        <p:spPr>
          <a:xfrm>
            <a:off x="6668964" y="1915068"/>
            <a:ext cx="6110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/>
              <a:t>n-dimensional hypervolume (biotic factors, 1:n)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38EF66B-B7FC-71EE-E539-79ECC0300580}"/>
              </a:ext>
            </a:extLst>
          </p:cNvPr>
          <p:cNvSpPr txBox="1"/>
          <p:nvPr/>
        </p:nvSpPr>
        <p:spPr>
          <a:xfrm>
            <a:off x="6668964" y="4394843"/>
            <a:ext cx="611065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Abiotic drivers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Species interactions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Scale-dependence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Emergent properties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AU" dirty="0"/>
              <a:t>Stochasticity….</a:t>
            </a:r>
          </a:p>
        </p:txBody>
      </p:sp>
    </p:spTree>
    <p:extLst>
      <p:ext uri="{BB962C8B-B14F-4D97-AF65-F5344CB8AC3E}">
        <p14:creationId xmlns:p14="http://schemas.microsoft.com/office/powerpoint/2010/main" val="1075292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99019-8CAF-7383-20D2-A8503DC91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53A680F9-5C6E-8F3D-02A4-B01BCC52B4BF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546AC0-4B61-67C8-285E-397EBA6D2FEF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5.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Follow-up work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509247-D180-5310-F24A-0B1F2749653A}"/>
              </a:ext>
            </a:extLst>
          </p:cNvPr>
          <p:cNvSpPr txBox="1"/>
          <p:nvPr/>
        </p:nvSpPr>
        <p:spPr>
          <a:xfrm>
            <a:off x="1022837" y="1997838"/>
            <a:ext cx="980928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en-AU" sz="2400" dirty="0"/>
              <a:t>How does visualizing an organism’s niche as a 3D volume help us understand its ecological requirements and potential for coexistence with other species?</a:t>
            </a:r>
          </a:p>
          <a:p>
            <a:endParaRPr lang="en-AU" sz="2400" dirty="0"/>
          </a:p>
          <a:p>
            <a:r>
              <a:rPr lang="en-AU" sz="2400" dirty="0"/>
              <a:t>2. What do the axes in a 3D niche space typically represent, and how would changing environmental conditions shift a species’ position or volume within this space?</a:t>
            </a:r>
          </a:p>
          <a:p>
            <a:endParaRPr lang="en-AU" sz="2400" dirty="0"/>
          </a:p>
          <a:p>
            <a:r>
              <a:rPr lang="en-AU" sz="2400" dirty="0"/>
              <a:t>3. How can overlapping 3D niches between species indicate potential competition, and what factors might allow them to coexist despite this overlap?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E1CAAC-78E4-81C0-4240-A7B858D55494}"/>
              </a:ext>
            </a:extLst>
          </p:cNvPr>
          <p:cNvSpPr txBox="1"/>
          <p:nvPr/>
        </p:nvSpPr>
        <p:spPr>
          <a:xfrm>
            <a:off x="841114" y="1059992"/>
            <a:ext cx="98092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1" dirty="0"/>
              <a:t>Simulated species niches: </a:t>
            </a:r>
          </a:p>
        </p:txBody>
      </p:sp>
    </p:spTree>
    <p:extLst>
      <p:ext uri="{BB962C8B-B14F-4D97-AF65-F5344CB8AC3E}">
        <p14:creationId xmlns:p14="http://schemas.microsoft.com/office/powerpoint/2010/main" val="3579432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B3B946-E71A-432C-707D-7AF264D197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lose-up of a purple sea urchin&#10;&#10;AI-generated content may be incorrect.">
            <a:extLst>
              <a:ext uri="{FF2B5EF4-FFF2-40B4-BE49-F238E27FC236}">
                <a16:creationId xmlns:a16="http://schemas.microsoft.com/office/drawing/2014/main" id="{62C81DCF-45F1-5FDD-74F5-AADA0B796D2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6715" y="5100985"/>
            <a:ext cx="2057763" cy="137184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628F4BB-8937-2C69-8C94-01A71698A1AC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F7FDFFB-F8B4-1193-4D0C-02CA5C467E8B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AB1D9ABD-19E3-648F-D1CB-55DD5B80BA43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BAEB5080-0844-B991-CE2B-2A3BF6E1A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7D0CFC0-9AFF-53EA-B291-25154DE34300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0053C60-D869-765E-7E27-CC36876E898E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4D5C88-968F-1824-4AAF-5E97909F395E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473D9B3-A602-81D2-8BEE-E4E310467297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4BEBA85-CA8C-CBCC-AB9E-45DF5F28FEC5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13DC9E-A09D-788C-F80B-23DFB8514D35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CFCACA9-FBE7-024D-3312-F60EA52A99C3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E11A027-FDF1-4D4F-7ED4-930E0C02C8C8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2CC2FF3-77DB-8CBB-8EAC-493F5E054A21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E6AD8EF-C780-D802-9BAF-0F4FFA10B852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27743B9-7891-BBCC-00CB-BC1A2BCADB5A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0AC3FA5-CF7B-69BC-22E9-7E1998A88997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5A2D7EB1-1A5D-A885-F7FD-B75AE8DBA372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E4B092BC-5748-BDB3-9718-BDACCD363985}"/>
              </a:ext>
            </a:extLst>
          </p:cNvPr>
          <p:cNvSpPr/>
          <p:nvPr/>
        </p:nvSpPr>
        <p:spPr>
          <a:xfrm>
            <a:off x="134799" y="1618593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B03B3CB-E8E0-A658-B266-EE80A7C62830}"/>
              </a:ext>
            </a:extLst>
          </p:cNvPr>
          <p:cNvSpPr/>
          <p:nvPr/>
        </p:nvSpPr>
        <p:spPr>
          <a:xfrm>
            <a:off x="551656" y="2307652"/>
            <a:ext cx="11188399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4070168-0F01-DCD6-41AD-5058E60B3E35}"/>
              </a:ext>
            </a:extLst>
          </p:cNvPr>
          <p:cNvSpPr/>
          <p:nvPr/>
        </p:nvSpPr>
        <p:spPr>
          <a:xfrm>
            <a:off x="329162" y="3003304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5A551D1-014F-F969-B17B-CD7637072075}"/>
              </a:ext>
            </a:extLst>
          </p:cNvPr>
          <p:cNvSpPr/>
          <p:nvPr/>
        </p:nvSpPr>
        <p:spPr>
          <a:xfrm>
            <a:off x="248856" y="3681391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E96567F-C4C2-9199-E1D4-D478B5AA2B2F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625302C-213C-697F-F22D-F023CD05CE0D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40687EF-53CC-05D3-7BC3-5DDB3C5E471C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F5603D-FDD6-22B6-E731-8FF1A7C546A9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pic>
        <p:nvPicPr>
          <p:cNvPr id="37" name="Picture 36" descr="A close-up of sea urchins&#10;&#10;AI-generated content may be incorrect.">
            <a:extLst>
              <a:ext uri="{FF2B5EF4-FFF2-40B4-BE49-F238E27FC236}">
                <a16:creationId xmlns:a16="http://schemas.microsoft.com/office/drawing/2014/main" id="{82AE70F1-ACAF-CE07-C3FA-AAFB874A1F1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7936" y="2769716"/>
            <a:ext cx="2921000" cy="20574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14C176-2BE3-3A7A-85ED-B3FC59374DA5}"/>
              </a:ext>
            </a:extLst>
          </p:cNvPr>
          <p:cNvCxnSpPr>
            <a:cxnSpLocks/>
          </p:cNvCxnSpPr>
          <p:nvPr/>
        </p:nvCxnSpPr>
        <p:spPr>
          <a:xfrm flipV="1">
            <a:off x="10064541" y="4865227"/>
            <a:ext cx="585858" cy="876359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7748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DDDF4-14F6-FE1E-364F-53B85017B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B710EE2D-F6E0-8E8D-0E49-8BC33624525B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2375D1E-91EE-FA0D-65FA-3B19B53D3A3F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B70FA48B-CA25-D205-86D2-93D8DFFB3259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4C423A5B-68E2-ED37-B640-115707599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E1A4D7D-2728-12AC-F2F9-EF2916F65943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80D458F-7AB5-A87B-D051-92DCA4110032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680E41-4259-71E5-9D41-2D25662E3EB5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E6784DB-7C5F-B1AB-BFC4-BD1D7E8C34F4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612EF82-0E4D-6225-44A8-F5E204E5D4DE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185AF80-9484-12CE-9A5A-F527CC4E763A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34DB912-C1EB-C2B4-56C3-8A5EC2E66695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5F632-B604-F3F0-E484-5534D3AC69E4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AB47BB8-DA51-516A-6D8C-B5D663ECD6DB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E1DE424-41EE-7BFE-24AB-2F43F3C2AC4D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4CD8F0-C17A-03A8-9D74-8D9CDC9A0DF0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907BB7-C9B5-8348-73C4-7A02691CC89C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1521064-F6A1-A8EB-3232-9971AF45E2F2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684BE91A-9D82-9FBF-92FE-ABD37C082425}"/>
              </a:ext>
            </a:extLst>
          </p:cNvPr>
          <p:cNvSpPr/>
          <p:nvPr/>
        </p:nvSpPr>
        <p:spPr>
          <a:xfrm>
            <a:off x="134799" y="1618593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D9F7B57-5CD8-0C6A-D14A-556EB1AB42A6}"/>
              </a:ext>
            </a:extLst>
          </p:cNvPr>
          <p:cNvSpPr/>
          <p:nvPr/>
        </p:nvSpPr>
        <p:spPr>
          <a:xfrm>
            <a:off x="551656" y="2307652"/>
            <a:ext cx="11188399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E654102-B1E8-DCBC-AE57-DBA8290E652F}"/>
              </a:ext>
            </a:extLst>
          </p:cNvPr>
          <p:cNvSpPr/>
          <p:nvPr/>
        </p:nvSpPr>
        <p:spPr>
          <a:xfrm>
            <a:off x="329162" y="3003304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21DF617-2069-6A38-9E5A-D67674EC4996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C68F26E-50B3-0408-6867-9EE54D1E3EAD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5FB2C8-8ED5-ABA4-7D8D-CD9012364B1C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0DD7C1D-BDE3-2B6C-E578-0F1C794577C7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pic>
        <p:nvPicPr>
          <p:cNvPr id="3074" name="Picture 2" descr="How are Fisheries and Coral Reefs Connected? | NOAA Fisheries">
            <a:extLst>
              <a:ext uri="{FF2B5EF4-FFF2-40B4-BE49-F238E27FC236}">
                <a16:creationId xmlns:a16="http://schemas.microsoft.com/office/drawing/2014/main" id="{518C9772-67A6-E396-1875-7C7001E7A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86653" y="1730331"/>
            <a:ext cx="3292238" cy="21948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152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EC80C7-F22F-2C2E-2B71-24275E8B2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6F6FE133-A56F-4C35-696B-8EA707136314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E199D384-C3A2-D093-AEC9-F620C8CF2035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EA07C03-C073-F30A-3BEC-D15DA9F9F18C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F4BB0ED5-A1A8-98F9-CEDA-E797FC2EA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DA6845-AC38-3168-40B8-7ED05A0E38A8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EC1EBA2-AC76-6725-6FA3-65DB6CAD52FB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B872C1-ACA5-3541-24B3-2FB6218AC70C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52E7ED-0563-B3AC-3510-052D6098B16C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2419A3E-E3F8-A153-F1E9-2C467F4AF063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495F94A-8CCF-5CAF-5693-1D90FAEB399F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E887BE1-2605-40DA-D7AE-15F25D5392FC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7281AD2-5C0C-DE29-0947-E02B6883C377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5E87B12-1B98-9DAF-EFB7-47BEA69C35D0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1FB6C18-33AA-C850-F0C2-2B5D2731CD13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D36F38-71C5-8C21-B6D3-7403CCDC5677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8B2AD9C-E304-8855-4609-F68B11B46D5D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EA95D79-5094-127C-1FEE-CD3EA1D74A3D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7BE77820-7FE7-166C-1252-8CCBD760AA2F}"/>
              </a:ext>
            </a:extLst>
          </p:cNvPr>
          <p:cNvSpPr/>
          <p:nvPr/>
        </p:nvSpPr>
        <p:spPr>
          <a:xfrm>
            <a:off x="134799" y="1618593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ED3AE4DB-CF17-A8E5-73CB-95BB7E368631}"/>
              </a:ext>
            </a:extLst>
          </p:cNvPr>
          <p:cNvSpPr/>
          <p:nvPr/>
        </p:nvSpPr>
        <p:spPr>
          <a:xfrm>
            <a:off x="551656" y="2307652"/>
            <a:ext cx="11188399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D87F488-41A3-3106-FBD5-067EF3A25FCF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7D3FDB-CD2B-C980-6E87-75D7A1077506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D5EC110-7013-5A89-7AFC-2AE9427D67AA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38DA01-B219-6686-7B41-4FAC3639474B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pic>
        <p:nvPicPr>
          <p:cNvPr id="6148" name="Picture 4" descr="6 ways coral reefs are impacting your ...">
            <a:extLst>
              <a:ext uri="{FF2B5EF4-FFF2-40B4-BE49-F238E27FC236}">
                <a16:creationId xmlns:a16="http://schemas.microsoft.com/office/drawing/2014/main" id="{5DC5D161-0A38-74A4-10B9-AA0F97401B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47842" y="4219386"/>
            <a:ext cx="2976999" cy="166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0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3BA085-3C1E-1570-95EA-A715F6981D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elagic Neritic: Over 13 Royalty-Free Licensable Stock Illustrations &amp;  Drawings | Shutterstock">
            <a:extLst>
              <a:ext uri="{FF2B5EF4-FFF2-40B4-BE49-F238E27FC236}">
                <a16:creationId xmlns:a16="http://schemas.microsoft.com/office/drawing/2014/main" id="{5F0B0D4E-B2EE-DEAA-3213-33E185A029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8493" y="3729423"/>
            <a:ext cx="3343604" cy="296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A397242C-4D6E-2455-A7F2-37AD95637A6F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D81DBAE4-B9A3-38A2-9E4B-03EB4E1C6062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C3F01AAB-0D41-2A69-AAE5-2C09DC4CAB99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5F6E7FF5-8325-300A-E307-A85B776C50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FF1702C-77FB-CEE9-CDB4-2D21C56A3FD7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D859A8FB-B461-FA06-C6DF-683DF4DF4991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13441B9-9BC6-5B75-6553-8F36DBD4CC21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407D6CB-767F-B4BC-3569-CE59726DFEDE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137A24A-DE87-A3B7-B9B7-415A9E847BB3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904B7B5-B63D-DCE6-49E3-89176957D1BF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23FB3248-08CD-D783-BC30-8A8A67E154F4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2E47C5D-53BF-2577-2A5D-A365D8536B5E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1AE74A-5DBC-BAFF-772A-AA58AD256D80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4C81B3B-B9B6-0B00-D725-3CEF05FBE3D3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CE7878B-D8F6-B331-7D86-E8ECB220F887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205749F-AC43-4E2E-20C1-FA1EC94DE23C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68B135E-10DD-7123-915B-F7037B1E843A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87833A5F-6949-B300-85A2-E042E9D4D5F4}"/>
              </a:ext>
            </a:extLst>
          </p:cNvPr>
          <p:cNvSpPr/>
          <p:nvPr/>
        </p:nvSpPr>
        <p:spPr>
          <a:xfrm>
            <a:off x="134799" y="1618593"/>
            <a:ext cx="10401543" cy="7984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2274299-27AA-41D5-21E7-BEDE9CBC4829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0BC47FC-9E59-9069-883A-D3EDF2A9ECFC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678C7F-DF5C-E732-930F-B7F7B645AC17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B7224E2-1839-899D-6282-C91F213E2589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21342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28B65-09CA-F943-7D87-041C96663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>
            <a:extLst>
              <a:ext uri="{FF2B5EF4-FFF2-40B4-BE49-F238E27FC236}">
                <a16:creationId xmlns:a16="http://schemas.microsoft.com/office/drawing/2014/main" id="{1305BB4D-793E-D8B5-5ACF-6464D434A44F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CBEF48E-A616-966E-4E86-79623816B073}"/>
              </a:ext>
            </a:extLst>
          </p:cNvPr>
          <p:cNvGrpSpPr/>
          <p:nvPr/>
        </p:nvGrpSpPr>
        <p:grpSpPr>
          <a:xfrm>
            <a:off x="239903" y="1719006"/>
            <a:ext cx="11581729" cy="4883711"/>
            <a:chOff x="239903" y="1719006"/>
            <a:chExt cx="11581729" cy="488371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4EB4A3EF-1240-4FBF-57EE-698AC86ED6EF}"/>
                </a:ext>
              </a:extLst>
            </p:cNvPr>
            <p:cNvGrpSpPr/>
            <p:nvPr/>
          </p:nvGrpSpPr>
          <p:grpSpPr>
            <a:xfrm>
              <a:off x="239903" y="1719006"/>
              <a:ext cx="6491392" cy="4883711"/>
              <a:chOff x="239903" y="1719006"/>
              <a:chExt cx="6491392" cy="4883711"/>
            </a:xfrm>
          </p:grpSpPr>
          <p:pic>
            <p:nvPicPr>
              <p:cNvPr id="26" name="Picture 25" descr="A multicolored triangle with black background&#10;&#10;AI-generated content may be incorrect.">
                <a:extLst>
                  <a:ext uri="{FF2B5EF4-FFF2-40B4-BE49-F238E27FC236}">
                    <a16:creationId xmlns:a16="http://schemas.microsoft.com/office/drawing/2014/main" id="{AB10918B-CAE9-DCC5-DA11-7E03E279D3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903" y="1719006"/>
                <a:ext cx="6491392" cy="4883711"/>
              </a:xfrm>
              <a:prstGeom prst="rect">
                <a:avLst/>
              </a:prstGeom>
            </p:spPr>
          </p:pic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2BCFC80-2175-4342-1412-B8674E14514F}"/>
                  </a:ext>
                </a:extLst>
              </p:cNvPr>
              <p:cNvSpPr txBox="1"/>
              <p:nvPr/>
            </p:nvSpPr>
            <p:spPr>
              <a:xfrm>
                <a:off x="2812882" y="1890505"/>
                <a:ext cx="13454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Biosphere</a:t>
                </a: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A2199F8-4CF8-26A4-258C-4A69B3BD4E00}"/>
                  </a:ext>
                </a:extLst>
              </p:cNvPr>
              <p:cNvSpPr txBox="1"/>
              <p:nvPr/>
            </p:nvSpPr>
            <p:spPr>
              <a:xfrm>
                <a:off x="2792139" y="4652836"/>
                <a:ext cx="14173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Population</a:t>
                </a: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CBED33-6E3E-7612-4067-7F7723E1898E}"/>
                  </a:ext>
                </a:extLst>
              </p:cNvPr>
              <p:cNvSpPr txBox="1"/>
              <p:nvPr/>
            </p:nvSpPr>
            <p:spPr>
              <a:xfrm>
                <a:off x="2840615" y="5341476"/>
                <a:ext cx="128996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Organism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01DFBDF-0BC9-58F8-5F73-BC568DE58A8E}"/>
                  </a:ext>
                </a:extLst>
              </p:cNvPr>
              <p:cNvSpPr txBox="1"/>
              <p:nvPr/>
            </p:nvSpPr>
            <p:spPr>
              <a:xfrm>
                <a:off x="2761683" y="3262334"/>
                <a:ext cx="144783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Ecosystem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C67DA6-CECC-D8DE-94F8-4D789BEBC70C}"/>
                  </a:ext>
                </a:extLst>
              </p:cNvPr>
              <p:cNvSpPr txBox="1"/>
              <p:nvPr/>
            </p:nvSpPr>
            <p:spPr>
              <a:xfrm>
                <a:off x="2732829" y="3974146"/>
                <a:ext cx="150554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Community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4F0860BD-CBA4-439B-8671-CA1E8ADE7BB2}"/>
                  </a:ext>
                </a:extLst>
              </p:cNvPr>
              <p:cNvSpPr txBox="1"/>
              <p:nvPr/>
            </p:nvSpPr>
            <p:spPr>
              <a:xfrm>
                <a:off x="3029385" y="2552067"/>
                <a:ext cx="91242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Biome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1E13E24-7C8E-36AB-BE9C-52E314346290}"/>
                </a:ext>
              </a:extLst>
            </p:cNvPr>
            <p:cNvGrpSpPr/>
            <p:nvPr/>
          </p:nvGrpSpPr>
          <p:grpSpPr>
            <a:xfrm>
              <a:off x="4209701" y="1883142"/>
              <a:ext cx="7611931" cy="3858444"/>
              <a:chOff x="4209701" y="1883142"/>
              <a:chExt cx="7611931" cy="3858444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A9C7DAA-1B77-6CE5-7925-DEC520033B6F}"/>
                  </a:ext>
                </a:extLst>
              </p:cNvPr>
              <p:cNvSpPr txBox="1"/>
              <p:nvPr/>
            </p:nvSpPr>
            <p:spPr>
              <a:xfrm>
                <a:off x="4209701" y="5403032"/>
                <a:ext cx="264046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 “Individual from a species”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AAF891B-C4A2-9E36-DE95-8090AC811B39}"/>
                  </a:ext>
                </a:extLst>
              </p:cNvPr>
              <p:cNvSpPr txBox="1"/>
              <p:nvPr/>
            </p:nvSpPr>
            <p:spPr>
              <a:xfrm>
                <a:off x="4849470" y="4630429"/>
                <a:ext cx="269817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“Group of individuals of the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same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an area”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A22202B-92C9-2124-E6B9-7B9C24755F00}"/>
                  </a:ext>
                </a:extLst>
              </p:cNvPr>
              <p:cNvSpPr txBox="1"/>
              <p:nvPr/>
            </p:nvSpPr>
            <p:spPr>
              <a:xfrm>
                <a:off x="5299217" y="3911789"/>
                <a:ext cx="29911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“Interacting populations of </a:t>
                </a:r>
              </a:p>
              <a:p>
                <a:r>
                  <a:rPr lang="en-US" sz="1600" u="sng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different </a:t>
                </a:r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species in same area”</a:t>
                </a:r>
              </a:p>
              <a:p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0076967-F5A3-68CD-E4FA-E48C1FB649B4}"/>
                  </a:ext>
                </a:extLst>
              </p:cNvPr>
              <p:cNvSpPr txBox="1"/>
              <p:nvPr/>
            </p:nvSpPr>
            <p:spPr>
              <a:xfrm>
                <a:off x="5771221" y="3213641"/>
                <a:ext cx="380104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“Community interacting with each other </a:t>
                </a:r>
              </a:p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AND the physical environment” 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DCE0FF2-A4F1-7AB1-57EF-A42D3BE7947B}"/>
                  </a:ext>
                </a:extLst>
              </p:cNvPr>
              <p:cNvSpPr txBox="1"/>
              <p:nvPr/>
            </p:nvSpPr>
            <p:spPr>
              <a:xfrm>
                <a:off x="6234846" y="2594291"/>
                <a:ext cx="55867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“Broad ecological region, similar climate, similar organisms”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9D0A05D-A21F-1884-B0DA-07DBE0C1AF44}"/>
                  </a:ext>
                </a:extLst>
              </p:cNvPr>
              <p:cNvSpPr txBox="1"/>
              <p:nvPr/>
            </p:nvSpPr>
            <p:spPr>
              <a:xfrm>
                <a:off x="6643412" y="1883142"/>
                <a:ext cx="3421129" cy="61555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latin typeface="Helvetica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“The global sum of all ecosystems</a:t>
                </a:r>
                <a:r>
                  <a:rPr lang="en-AU" dirty="0">
                    <a:latin typeface="Helvetica" pitchFamily="2" charset="0"/>
                  </a:rPr>
                  <a:t>”</a:t>
                </a:r>
                <a:br>
                  <a:rPr lang="en-AU" dirty="0">
                    <a:latin typeface="Helvetica" pitchFamily="2" charset="0"/>
                  </a:rPr>
                </a:br>
                <a:endParaRPr lang="en-US" sz="16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p:grp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BFCB261E-BCC8-DEE9-B8EF-24145D4A4121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-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from organisms to biospheres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7EC4AA2-EA38-808F-3C5B-4EE509DFED47}"/>
              </a:ext>
            </a:extLst>
          </p:cNvPr>
          <p:cNvSpPr txBox="1">
            <a:spLocks/>
          </p:cNvSpPr>
          <p:nvPr/>
        </p:nvSpPr>
        <p:spPr>
          <a:xfrm>
            <a:off x="239903" y="255283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32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A1B13C2-FF10-6355-2D9D-D3E582BF63E5}"/>
              </a:ext>
            </a:extLst>
          </p:cNvPr>
          <p:cNvSpPr txBox="1"/>
          <p:nvPr/>
        </p:nvSpPr>
        <p:spPr>
          <a:xfrm>
            <a:off x="4347322" y="453742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600" dirty="0"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6EC76B3-9ABB-83BE-3D5A-67C6CC931B65}"/>
              </a:ext>
            </a:extLst>
          </p:cNvPr>
          <p:cNvSpPr txBox="1"/>
          <p:nvPr/>
        </p:nvSpPr>
        <p:spPr>
          <a:xfrm>
            <a:off x="437599" y="1071094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Ecology: “The study of organisms in their </a:t>
            </a:r>
            <a:r>
              <a:rPr lang="en-US" i="1" dirty="0" err="1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environment,</a:t>
            </a:r>
            <a:r>
              <a:rPr lang="en-US" i="1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including biotic and abiotic components</a:t>
            </a:r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</a:t>
            </a:r>
          </a:p>
        </p:txBody>
      </p:sp>
      <p:pic>
        <p:nvPicPr>
          <p:cNvPr id="13314" name="Picture 2" descr="A view of the earth with the Pacific Ocean as the center ...">
            <a:extLst>
              <a:ext uri="{FF2B5EF4-FFF2-40B4-BE49-F238E27FC236}">
                <a16:creationId xmlns:a16="http://schemas.microsoft.com/office/drawing/2014/main" id="{15EC135D-7BB9-D6B9-F31E-6B484675E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42363" y="3911789"/>
            <a:ext cx="3222649" cy="2843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88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7FB0B0-46A2-A8EB-EB7C-0FDA53802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roup 52">
            <a:extLst>
              <a:ext uri="{FF2B5EF4-FFF2-40B4-BE49-F238E27FC236}">
                <a16:creationId xmlns:a16="http://schemas.microsoft.com/office/drawing/2014/main" id="{03721104-5478-F84C-C6AE-21A66D7687E6}"/>
              </a:ext>
            </a:extLst>
          </p:cNvPr>
          <p:cNvGrpSpPr/>
          <p:nvPr/>
        </p:nvGrpSpPr>
        <p:grpSpPr>
          <a:xfrm>
            <a:off x="239903" y="1729516"/>
            <a:ext cx="6491392" cy="4883711"/>
            <a:chOff x="239903" y="1719006"/>
            <a:chExt cx="6491392" cy="4883711"/>
          </a:xfrm>
        </p:grpSpPr>
        <p:pic>
          <p:nvPicPr>
            <p:cNvPr id="68" name="Picture 67" descr="A multicolored triangle with black background&#10;&#10;AI-generated content may be incorrect.">
              <a:extLst>
                <a:ext uri="{FF2B5EF4-FFF2-40B4-BE49-F238E27FC236}">
                  <a16:creationId xmlns:a16="http://schemas.microsoft.com/office/drawing/2014/main" id="{19B0DCB9-51C8-2A2A-4E97-F3771D383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9903" y="1719006"/>
              <a:ext cx="6491392" cy="488371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DB2B3F10-1A2F-AB37-F605-17146EB0ADBB}"/>
                </a:ext>
              </a:extLst>
            </p:cNvPr>
            <p:cNvSpPr txBox="1"/>
            <p:nvPr/>
          </p:nvSpPr>
          <p:spPr>
            <a:xfrm>
              <a:off x="2812882" y="1890505"/>
              <a:ext cx="1345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Biosphere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BA606FA-510B-C399-A1E3-3A2D2C50FF79}"/>
                </a:ext>
              </a:extLst>
            </p:cNvPr>
            <p:cNvSpPr txBox="1"/>
            <p:nvPr/>
          </p:nvSpPr>
          <p:spPr>
            <a:xfrm>
              <a:off x="2792139" y="4652836"/>
              <a:ext cx="14173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Population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2148A54-E499-CB29-AC21-D4C984FD73A6}"/>
                </a:ext>
              </a:extLst>
            </p:cNvPr>
            <p:cNvSpPr txBox="1"/>
            <p:nvPr/>
          </p:nvSpPr>
          <p:spPr>
            <a:xfrm>
              <a:off x="2840615" y="5341476"/>
              <a:ext cx="1289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Organism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6BE12C93-34D7-C163-7C41-2AD7D76F90D1}"/>
                </a:ext>
              </a:extLst>
            </p:cNvPr>
            <p:cNvSpPr txBox="1"/>
            <p:nvPr/>
          </p:nvSpPr>
          <p:spPr>
            <a:xfrm>
              <a:off x="2761683" y="3262334"/>
              <a:ext cx="14478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Ecosystem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1825815C-BB54-EBD2-7A8C-E3AFE607763E}"/>
                </a:ext>
              </a:extLst>
            </p:cNvPr>
            <p:cNvSpPr txBox="1"/>
            <p:nvPr/>
          </p:nvSpPr>
          <p:spPr>
            <a:xfrm>
              <a:off x="2732829" y="3974146"/>
              <a:ext cx="15055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Community</a:t>
              </a: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96DB6109-444C-4917-0B30-EB57DEFDD110}"/>
                </a:ext>
              </a:extLst>
            </p:cNvPr>
            <p:cNvSpPr txBox="1"/>
            <p:nvPr/>
          </p:nvSpPr>
          <p:spPr>
            <a:xfrm>
              <a:off x="3029385" y="2552067"/>
              <a:ext cx="9124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Biome</a:t>
              </a:r>
            </a:p>
          </p:txBody>
        </p:sp>
      </p:grp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C4E7F38-2DB8-530D-76EB-50A96B062968}"/>
              </a:ext>
            </a:extLst>
          </p:cNvPr>
          <p:cNvSpPr/>
          <p:nvPr/>
        </p:nvSpPr>
        <p:spPr>
          <a:xfrm>
            <a:off x="2666469" y="1073879"/>
            <a:ext cx="1601151" cy="4529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Helvetica" pitchFamily="2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54F85C7-B861-A815-0F6B-6137E80DABE8}"/>
              </a:ext>
            </a:extLst>
          </p:cNvPr>
          <p:cNvGrpSpPr/>
          <p:nvPr/>
        </p:nvGrpSpPr>
        <p:grpSpPr>
          <a:xfrm>
            <a:off x="6731295" y="3084082"/>
            <a:ext cx="1926798" cy="452977"/>
            <a:chOff x="7363720" y="2865357"/>
            <a:chExt cx="1926798" cy="452977"/>
          </a:xfrm>
        </p:grpSpPr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08311C93-DA2B-8598-13D5-8A6BF43918F4}"/>
                </a:ext>
              </a:extLst>
            </p:cNvPr>
            <p:cNvSpPr/>
            <p:nvPr/>
          </p:nvSpPr>
          <p:spPr>
            <a:xfrm>
              <a:off x="7363720" y="2865357"/>
              <a:ext cx="1926798" cy="452977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B98AAF91-E718-CD72-EEF6-B7B1CD18CDD0}"/>
                </a:ext>
              </a:extLst>
            </p:cNvPr>
            <p:cNvSpPr txBox="1"/>
            <p:nvPr/>
          </p:nvSpPr>
          <p:spPr>
            <a:xfrm>
              <a:off x="7363720" y="2884489"/>
              <a:ext cx="1909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Temporal scale</a:t>
              </a:r>
            </a:p>
          </p:txBody>
        </p: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5D36DF7-256B-1CF3-9D82-416B04750A46}"/>
              </a:ext>
            </a:extLst>
          </p:cNvPr>
          <p:cNvCxnSpPr/>
          <p:nvPr/>
        </p:nvCxnSpPr>
        <p:spPr>
          <a:xfrm flipV="1">
            <a:off x="3840171" y="1707213"/>
            <a:ext cx="3260468" cy="4883711"/>
          </a:xfrm>
          <a:prstGeom prst="straightConnector1">
            <a:avLst/>
          </a:prstGeom>
          <a:ln w="47625"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5D5C576F-75E0-4AD8-7C32-18272A293AF3}"/>
              </a:ext>
            </a:extLst>
          </p:cNvPr>
          <p:cNvGrpSpPr/>
          <p:nvPr/>
        </p:nvGrpSpPr>
        <p:grpSpPr>
          <a:xfrm>
            <a:off x="9005397" y="1149586"/>
            <a:ext cx="1645002" cy="452977"/>
            <a:chOff x="6737179" y="3046355"/>
            <a:chExt cx="1645002" cy="452977"/>
          </a:xfrm>
        </p:grpSpPr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09827676-0E9C-6F48-7942-072817401401}"/>
                </a:ext>
              </a:extLst>
            </p:cNvPr>
            <p:cNvSpPr/>
            <p:nvPr/>
          </p:nvSpPr>
          <p:spPr>
            <a:xfrm>
              <a:off x="6752145" y="3046355"/>
              <a:ext cx="1601151" cy="452977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Helvetica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093BCF2-D251-13A3-FE2D-1E4D534FBA62}"/>
                </a:ext>
              </a:extLst>
            </p:cNvPr>
            <p:cNvSpPr txBox="1"/>
            <p:nvPr/>
          </p:nvSpPr>
          <p:spPr>
            <a:xfrm>
              <a:off x="6737179" y="3059338"/>
              <a:ext cx="16450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latin typeface="Helvetica" pitchFamily="2" charset="0"/>
                  <a:ea typeface="Helvetica Neue" panose="02000503000000020004" pitchFamily="2" charset="0"/>
                  <a:cs typeface="Helvetica Neue" panose="02000503000000020004" pitchFamily="2" charset="0"/>
                </a:rPr>
                <a:t>Spatial scale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F055606-9750-8B80-7CB6-A9F046F5883B}"/>
              </a:ext>
            </a:extLst>
          </p:cNvPr>
          <p:cNvSpPr txBox="1"/>
          <p:nvPr/>
        </p:nvSpPr>
        <p:spPr>
          <a:xfrm>
            <a:off x="2698012" y="1104443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Biotic scale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E717E1-46DC-5426-57B4-01773A679CFC}"/>
              </a:ext>
            </a:extLst>
          </p:cNvPr>
          <p:cNvSpPr/>
          <p:nvPr/>
        </p:nvSpPr>
        <p:spPr>
          <a:xfrm>
            <a:off x="-4482" y="-10510"/>
            <a:ext cx="12196482" cy="719107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AAF7F8-7375-CB80-0705-C308B3531A94}"/>
              </a:ext>
            </a:extLst>
          </p:cNvPr>
          <p:cNvSpPr txBox="1">
            <a:spLocks/>
          </p:cNvSpPr>
          <p:nvPr/>
        </p:nvSpPr>
        <p:spPr>
          <a:xfrm>
            <a:off x="134799" y="40020"/>
            <a:ext cx="10515600" cy="687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sz="24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1. Ecological hierarchy </a:t>
            </a:r>
            <a:r>
              <a:rPr lang="en-AU" sz="1600" dirty="0">
                <a:solidFill>
                  <a:schemeClr val="bg1"/>
                </a:solidFill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 scaling in ecology</a:t>
            </a:r>
            <a:endParaRPr lang="en-US" sz="2400" dirty="0">
              <a:solidFill>
                <a:schemeClr val="bg1"/>
              </a:solidFill>
              <a:latin typeface="Helvetica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64B3E5-4832-7E4D-A98E-88E5C1DF92F5}"/>
              </a:ext>
            </a:extLst>
          </p:cNvPr>
          <p:cNvSpPr txBox="1"/>
          <p:nvPr/>
        </p:nvSpPr>
        <p:spPr>
          <a:xfrm>
            <a:off x="7456031" y="1845670"/>
            <a:ext cx="391956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expands with each level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individual microhabitats to global systems</a:t>
            </a:r>
            <a:endParaRPr lang="en-US" sz="2000" dirty="0"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C08E66-CD84-B4E9-71AF-D20F742E1B61}"/>
              </a:ext>
            </a:extLst>
          </p:cNvPr>
          <p:cNvSpPr txBox="1"/>
          <p:nvPr/>
        </p:nvSpPr>
        <p:spPr>
          <a:xfrm>
            <a:off x="6835502" y="3604654"/>
            <a:ext cx="56216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increases with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fast physiological changes to evolutionary and planetary processes.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604A2F1-61A5-551E-1BAA-EA3CB7F6E925}"/>
              </a:ext>
            </a:extLst>
          </p:cNvPr>
          <p:cNvSpPr txBox="1"/>
          <p:nvPr/>
        </p:nvSpPr>
        <p:spPr>
          <a:xfrm>
            <a:off x="4804035" y="5403578"/>
            <a:ext cx="73879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Larval dispersal links individuals, populations, and regional metacommunities.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Climate change acts globally but impacts species and ecosystems locally.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B8DAE1-DF1F-B2B9-F1F6-1EEE06966133}"/>
              </a:ext>
            </a:extLst>
          </p:cNvPr>
          <p:cNvSpPr txBox="1"/>
          <p:nvPr/>
        </p:nvSpPr>
        <p:spPr>
          <a:xfrm>
            <a:off x="5005615" y="4958292"/>
            <a:ext cx="61106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dirty="0">
                <a:latin typeface="Helvetica" pitchFamily="2" charset="0"/>
              </a:rPr>
              <a:t>Ecological phenomena are </a:t>
            </a:r>
            <a:r>
              <a:rPr lang="en-AU" sz="2400" b="1" dirty="0">
                <a:latin typeface="Helvetica" pitchFamily="2" charset="0"/>
              </a:rPr>
              <a:t>multi-scalar</a:t>
            </a:r>
            <a:r>
              <a:rPr lang="en-AU" sz="2400" dirty="0">
                <a:latin typeface="Helvetica" pitchFamily="2" charset="0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53767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4" grpId="0"/>
      <p:bldP spid="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16983</TotalTime>
  <Words>2064</Words>
  <Application>Microsoft Macintosh PowerPoint</Application>
  <PresentationFormat>Widescreen</PresentationFormat>
  <Paragraphs>529</Paragraphs>
  <Slides>33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Helvetica</vt:lpstr>
      <vt:lpstr>Helvetica Neue Medium</vt:lpstr>
      <vt:lpstr>Office Theme</vt:lpstr>
      <vt:lpstr>Ecological hierarchies, niches,   and species Interactions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George Roff</dc:creator>
  <cp:lastModifiedBy>George Roff</cp:lastModifiedBy>
  <cp:revision>39</cp:revision>
  <dcterms:created xsi:type="dcterms:W3CDTF">2025-07-16T02:26:33Z</dcterms:created>
  <dcterms:modified xsi:type="dcterms:W3CDTF">2025-07-27T23:20:01Z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2025-07-16T02:27:59Z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23bf34b1-9bf2-4340-a792-8377fe4aad8f</vt:lpwstr>
  </property>
  <property fmtid="{D5CDD505-2E9C-101B-9397-08002B2CF9AE}" pid="8" name="MSIP_Label_0f488380-630a-4f55-a077-a19445e3f360_ContentBits">
    <vt:lpwstr>0</vt:lpwstr>
  </property>
  <property fmtid="{D5CDD505-2E9C-101B-9397-08002B2CF9AE}" pid="9" name="MSIP_Label_0f488380-630a-4f55-a077-a19445e3f360_Tag">
    <vt:lpwstr>50, 3, 0, 1</vt:lpwstr>
  </property>
</Properties>
</file>